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38"/>
  </p:notesMasterIdLst>
  <p:handoutMasterIdLst>
    <p:handoutMasterId r:id="rId39"/>
  </p:handoutMasterIdLst>
  <p:sldIdLst>
    <p:sldId id="789" r:id="rId5"/>
    <p:sldId id="1049" r:id="rId6"/>
    <p:sldId id="1087" r:id="rId7"/>
    <p:sldId id="1052" r:id="rId8"/>
    <p:sldId id="16776038" r:id="rId9"/>
    <p:sldId id="16776080" r:id="rId10"/>
    <p:sldId id="1111" r:id="rId11"/>
    <p:sldId id="1119" r:id="rId12"/>
    <p:sldId id="1120" r:id="rId13"/>
    <p:sldId id="1130" r:id="rId14"/>
    <p:sldId id="1112" r:id="rId15"/>
    <p:sldId id="1128" r:id="rId16"/>
    <p:sldId id="1131" r:id="rId17"/>
    <p:sldId id="1122" r:id="rId18"/>
    <p:sldId id="1123" r:id="rId19"/>
    <p:sldId id="1124" r:id="rId20"/>
    <p:sldId id="1125" r:id="rId21"/>
    <p:sldId id="1132" r:id="rId22"/>
    <p:sldId id="1121" r:id="rId23"/>
    <p:sldId id="1127" r:id="rId24"/>
    <p:sldId id="1133" r:id="rId25"/>
    <p:sldId id="1155" r:id="rId26"/>
    <p:sldId id="1156" r:id="rId27"/>
    <p:sldId id="1157" r:id="rId28"/>
    <p:sldId id="1152" r:id="rId29"/>
    <p:sldId id="1139" r:id="rId30"/>
    <p:sldId id="1141" r:id="rId31"/>
    <p:sldId id="1142" r:id="rId32"/>
    <p:sldId id="1143" r:id="rId33"/>
    <p:sldId id="1144" r:id="rId34"/>
    <p:sldId id="1145" r:id="rId35"/>
    <p:sldId id="1160" r:id="rId36"/>
    <p:sldId id="1158" r:id="rId37"/>
  </p:sldIdLst>
  <p:sldSz cx="9144000" cy="6858000" type="screen4x3"/>
  <p:notesSz cx="9928225" cy="6797675"/>
  <p:defaultTextStyle>
    <a:defPPr>
      <a:defRPr lang="en-GB"/>
    </a:defPPr>
    <a:lvl1pPr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2">
          <p15:clr>
            <a:srgbClr val="A4A3A4"/>
          </p15:clr>
        </p15:guide>
        <p15:guide id="2" pos="312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f. ZHANG Qingfu" initials="PZQ" lastIdx="1" clrIdx="0">
    <p:extLst>
      <p:ext uri="{19B8F6BF-5375-455C-9EA6-DF929625EA0E}">
        <p15:presenceInfo xmlns:p15="http://schemas.microsoft.com/office/powerpoint/2012/main" userId="S-1-5-21-195977590-560156747-1951487848-4389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B2B2B2"/>
    <a:srgbClr val="DDDDDD"/>
    <a:srgbClr val="0000CC"/>
    <a:srgbClr val="FF0000"/>
    <a:srgbClr val="E1BAE4"/>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6482" autoAdjust="0"/>
    <p:restoredTop sz="83873" autoAdjust="0"/>
  </p:normalViewPr>
  <p:slideViewPr>
    <p:cSldViewPr>
      <p:cViewPr varScale="1">
        <p:scale>
          <a:sx n="51" d="100"/>
          <a:sy n="51" d="100"/>
        </p:scale>
        <p:origin x="24" y="3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86" d="100"/>
          <a:sy n="86" d="100"/>
        </p:scale>
        <p:origin x="-1397" y="-77"/>
      </p:cViewPr>
      <p:guideLst>
        <p:guide orient="horz" pos="2142"/>
        <p:guide pos="312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562" name="Rectangle 2"/>
          <p:cNvSpPr>
            <a:spLocks noGrp="1" noChangeArrowheads="1"/>
          </p:cNvSpPr>
          <p:nvPr>
            <p:ph type="hdr" sz="quarter"/>
          </p:nvPr>
        </p:nvSpPr>
        <p:spPr bwMode="auto">
          <a:xfrm>
            <a:off x="0" y="0"/>
            <a:ext cx="4302125" cy="341313"/>
          </a:xfrm>
          <a:prstGeom prst="rect">
            <a:avLst/>
          </a:prstGeom>
          <a:noFill/>
          <a:ln w="9525">
            <a:noFill/>
            <a:miter lim="800000"/>
          </a:ln>
          <a:effectLst/>
        </p:spPr>
        <p:txBody>
          <a:bodyPr vert="horz" wrap="square" lIns="91133" tIns="45567" rIns="91133" bIns="45567" numCol="1" anchor="t" anchorCtr="0" compatLnSpc="1"/>
          <a:lstStyle>
            <a:lvl1pPr algn="l" defTabSz="912495">
              <a:defRPr sz="1100"/>
            </a:lvl1pPr>
          </a:lstStyle>
          <a:p>
            <a:pPr>
              <a:defRPr/>
            </a:pPr>
            <a:endParaRPr lang="en-US"/>
          </a:p>
        </p:txBody>
      </p:sp>
      <p:sp>
        <p:nvSpPr>
          <p:cNvPr id="66563" name="Rectangle 3"/>
          <p:cNvSpPr>
            <a:spLocks noGrp="1" noChangeArrowheads="1"/>
          </p:cNvSpPr>
          <p:nvPr>
            <p:ph type="dt" sz="quarter" idx="1"/>
          </p:nvPr>
        </p:nvSpPr>
        <p:spPr bwMode="auto">
          <a:xfrm>
            <a:off x="5624513" y="0"/>
            <a:ext cx="4302125" cy="341313"/>
          </a:xfrm>
          <a:prstGeom prst="rect">
            <a:avLst/>
          </a:prstGeom>
          <a:noFill/>
          <a:ln w="9525">
            <a:noFill/>
            <a:miter lim="800000"/>
          </a:ln>
          <a:effectLst/>
        </p:spPr>
        <p:txBody>
          <a:bodyPr vert="horz" wrap="square" lIns="91133" tIns="45567" rIns="91133" bIns="45567" numCol="1" anchor="t" anchorCtr="0" compatLnSpc="1"/>
          <a:lstStyle>
            <a:lvl1pPr algn="r" defTabSz="912495">
              <a:defRPr sz="1100"/>
            </a:lvl1pPr>
          </a:lstStyle>
          <a:p>
            <a:pPr>
              <a:defRPr/>
            </a:pPr>
            <a:endParaRPr lang="en-US"/>
          </a:p>
        </p:txBody>
      </p:sp>
      <p:sp>
        <p:nvSpPr>
          <p:cNvPr id="66564" name="Rectangle 4"/>
          <p:cNvSpPr>
            <a:spLocks noGrp="1" noChangeArrowheads="1"/>
          </p:cNvSpPr>
          <p:nvPr>
            <p:ph type="ftr" sz="quarter" idx="2"/>
          </p:nvPr>
        </p:nvSpPr>
        <p:spPr bwMode="auto">
          <a:xfrm>
            <a:off x="0" y="6456363"/>
            <a:ext cx="4302125" cy="339725"/>
          </a:xfrm>
          <a:prstGeom prst="rect">
            <a:avLst/>
          </a:prstGeom>
          <a:noFill/>
          <a:ln w="9525">
            <a:noFill/>
            <a:miter lim="800000"/>
          </a:ln>
          <a:effectLst/>
        </p:spPr>
        <p:txBody>
          <a:bodyPr vert="horz" wrap="square" lIns="91133" tIns="45567" rIns="91133" bIns="45567" numCol="1" anchor="b" anchorCtr="0" compatLnSpc="1"/>
          <a:lstStyle>
            <a:lvl1pPr algn="l" defTabSz="912495">
              <a:defRPr sz="1100"/>
            </a:lvl1pPr>
          </a:lstStyle>
          <a:p>
            <a:pPr>
              <a:defRPr/>
            </a:pPr>
            <a:endParaRPr lang="en-US"/>
          </a:p>
        </p:txBody>
      </p:sp>
      <p:sp>
        <p:nvSpPr>
          <p:cNvPr id="66565" name="Rectangle 5"/>
          <p:cNvSpPr>
            <a:spLocks noGrp="1" noChangeArrowheads="1"/>
          </p:cNvSpPr>
          <p:nvPr>
            <p:ph type="sldNum" sz="quarter" idx="3"/>
          </p:nvPr>
        </p:nvSpPr>
        <p:spPr bwMode="auto">
          <a:xfrm>
            <a:off x="5624513" y="6456363"/>
            <a:ext cx="4302125" cy="339725"/>
          </a:xfrm>
          <a:prstGeom prst="rect">
            <a:avLst/>
          </a:prstGeom>
          <a:noFill/>
          <a:ln w="9525">
            <a:noFill/>
            <a:miter lim="800000"/>
          </a:ln>
          <a:effectLst/>
        </p:spPr>
        <p:txBody>
          <a:bodyPr vert="horz" wrap="square" lIns="91133" tIns="45567" rIns="91133" bIns="45567" numCol="1" anchor="b" anchorCtr="0" compatLnSpc="1"/>
          <a:lstStyle>
            <a:lvl1pPr algn="r" defTabSz="912495">
              <a:defRPr sz="1100"/>
            </a:lvl1pPr>
          </a:lstStyle>
          <a:p>
            <a:pPr>
              <a:defRPr/>
            </a:pPr>
            <a:fld id="{C879360B-F919-4656-A2CE-C238039A88B0}" type="slidenum">
              <a:rPr lang="en-GB"/>
              <a:t>‹#›</a:t>
            </a:fld>
            <a:endParaRPr lang="en-GB"/>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302125" cy="341313"/>
          </a:xfrm>
          <a:prstGeom prst="rect">
            <a:avLst/>
          </a:prstGeom>
          <a:noFill/>
          <a:ln w="9525">
            <a:noFill/>
            <a:miter lim="800000"/>
          </a:ln>
          <a:effectLst/>
        </p:spPr>
        <p:txBody>
          <a:bodyPr vert="horz" wrap="square" lIns="91133" tIns="45567" rIns="91133" bIns="45567" numCol="1" anchor="t" anchorCtr="0" compatLnSpc="1"/>
          <a:lstStyle>
            <a:lvl1pPr algn="l" defTabSz="912495">
              <a:defRPr sz="1100"/>
            </a:lvl1pPr>
          </a:lstStyle>
          <a:p>
            <a:pPr>
              <a:defRPr/>
            </a:pPr>
            <a:endParaRPr lang="en-US"/>
          </a:p>
        </p:txBody>
      </p:sp>
      <p:sp>
        <p:nvSpPr>
          <p:cNvPr id="4099" name="Rectangle 3"/>
          <p:cNvSpPr>
            <a:spLocks noGrp="1" noChangeArrowheads="1"/>
          </p:cNvSpPr>
          <p:nvPr>
            <p:ph type="dt" idx="1"/>
          </p:nvPr>
        </p:nvSpPr>
        <p:spPr bwMode="auto">
          <a:xfrm>
            <a:off x="5624513" y="0"/>
            <a:ext cx="4302125" cy="341313"/>
          </a:xfrm>
          <a:prstGeom prst="rect">
            <a:avLst/>
          </a:prstGeom>
          <a:noFill/>
          <a:ln w="9525">
            <a:noFill/>
            <a:miter lim="800000"/>
          </a:ln>
          <a:effectLst/>
        </p:spPr>
        <p:txBody>
          <a:bodyPr vert="horz" wrap="square" lIns="91133" tIns="45567" rIns="91133" bIns="45567" numCol="1" anchor="t" anchorCtr="0" compatLnSpc="1"/>
          <a:lstStyle>
            <a:lvl1pPr algn="r" defTabSz="912495">
              <a:defRPr sz="1100"/>
            </a:lvl1pPr>
          </a:lstStyle>
          <a:p>
            <a:pPr>
              <a:defRPr/>
            </a:pPr>
            <a:endParaRPr lang="en-US"/>
          </a:p>
        </p:txBody>
      </p:sp>
      <p:sp>
        <p:nvSpPr>
          <p:cNvPr id="77828" name="Rectangle 4"/>
          <p:cNvSpPr>
            <a:spLocks noGrp="1" noRot="1" noChangeAspect="1" noChangeArrowheads="1" noTextEdit="1"/>
          </p:cNvSpPr>
          <p:nvPr>
            <p:ph type="sldImg" idx="2"/>
          </p:nvPr>
        </p:nvSpPr>
        <p:spPr bwMode="auto">
          <a:xfrm>
            <a:off x="3268663" y="511175"/>
            <a:ext cx="3394075" cy="254635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993775" y="3227388"/>
            <a:ext cx="7940675" cy="3059112"/>
          </a:xfrm>
          <a:prstGeom prst="rect">
            <a:avLst/>
          </a:prstGeom>
          <a:noFill/>
          <a:ln w="9525">
            <a:noFill/>
            <a:miter lim="800000"/>
          </a:ln>
          <a:effectLst/>
        </p:spPr>
        <p:txBody>
          <a:bodyPr vert="horz" wrap="square" lIns="91133" tIns="45567" rIns="91133" bIns="45567" numCol="1" anchor="t" anchorCtr="0" compatLnSpc="1"/>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4102" name="Rectangle 6"/>
          <p:cNvSpPr>
            <a:spLocks noGrp="1" noChangeArrowheads="1"/>
          </p:cNvSpPr>
          <p:nvPr>
            <p:ph type="ftr" sz="quarter" idx="4"/>
          </p:nvPr>
        </p:nvSpPr>
        <p:spPr bwMode="auto">
          <a:xfrm>
            <a:off x="0" y="6456363"/>
            <a:ext cx="4302125" cy="339725"/>
          </a:xfrm>
          <a:prstGeom prst="rect">
            <a:avLst/>
          </a:prstGeom>
          <a:noFill/>
          <a:ln w="9525">
            <a:noFill/>
            <a:miter lim="800000"/>
          </a:ln>
          <a:effectLst/>
        </p:spPr>
        <p:txBody>
          <a:bodyPr vert="horz" wrap="square" lIns="91133" tIns="45567" rIns="91133" bIns="45567" numCol="1" anchor="b" anchorCtr="0" compatLnSpc="1"/>
          <a:lstStyle>
            <a:lvl1pPr algn="l" defTabSz="912495">
              <a:defRPr sz="1100"/>
            </a:lvl1pPr>
          </a:lstStyle>
          <a:p>
            <a:pPr>
              <a:defRPr/>
            </a:pPr>
            <a:endParaRPr lang="en-US"/>
          </a:p>
        </p:txBody>
      </p:sp>
      <p:sp>
        <p:nvSpPr>
          <p:cNvPr id="4103" name="Rectangle 7"/>
          <p:cNvSpPr>
            <a:spLocks noGrp="1" noChangeArrowheads="1"/>
          </p:cNvSpPr>
          <p:nvPr>
            <p:ph type="sldNum" sz="quarter" idx="5"/>
          </p:nvPr>
        </p:nvSpPr>
        <p:spPr bwMode="auto">
          <a:xfrm>
            <a:off x="5624513" y="6456363"/>
            <a:ext cx="4302125" cy="339725"/>
          </a:xfrm>
          <a:prstGeom prst="rect">
            <a:avLst/>
          </a:prstGeom>
          <a:noFill/>
          <a:ln w="9525">
            <a:noFill/>
            <a:miter lim="800000"/>
          </a:ln>
          <a:effectLst/>
        </p:spPr>
        <p:txBody>
          <a:bodyPr vert="horz" wrap="square" lIns="91133" tIns="45567" rIns="91133" bIns="45567" numCol="1" anchor="b" anchorCtr="0" compatLnSpc="1"/>
          <a:lstStyle>
            <a:lvl1pPr algn="r" defTabSz="912495">
              <a:defRPr sz="1100"/>
            </a:lvl1pPr>
          </a:lstStyle>
          <a:p>
            <a:pPr>
              <a:defRPr/>
            </a:pPr>
            <a:fld id="{2270B806-9595-4EC8-AF03-2C00808CBD7E}" type="slidenum">
              <a:rPr lang="en-GB"/>
              <a:t>‹#›</a:t>
            </a:fld>
            <a:endParaRPr lang="en-GB"/>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mj-lt"/>
              <a:buNone/>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AC5458-9D8F-496A-8CA9-D1357EC7E62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5</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28</a:t>
            </a:fld>
            <a:endParaRPr lang="zh-CN" altLang="en-US"/>
          </a:p>
        </p:txBody>
      </p:sp>
    </p:spTree>
    <p:extLst>
      <p:ext uri="{BB962C8B-B14F-4D97-AF65-F5344CB8AC3E}">
        <p14:creationId xmlns:p14="http://schemas.microsoft.com/office/powerpoint/2010/main" val="39389926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29</a:t>
            </a:fld>
            <a:endParaRPr lang="zh-CN" altLang="en-US"/>
          </a:p>
        </p:txBody>
      </p:sp>
    </p:spTree>
    <p:extLst>
      <p:ext uri="{BB962C8B-B14F-4D97-AF65-F5344CB8AC3E}">
        <p14:creationId xmlns:p14="http://schemas.microsoft.com/office/powerpoint/2010/main" val="27348739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31</a:t>
            </a:fld>
            <a:endParaRPr lang="zh-CN" altLang="en-US"/>
          </a:p>
        </p:txBody>
      </p:sp>
    </p:spTree>
    <p:extLst>
      <p:ext uri="{BB962C8B-B14F-4D97-AF65-F5344CB8AC3E}">
        <p14:creationId xmlns:p14="http://schemas.microsoft.com/office/powerpoint/2010/main" val="2188319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indent="0">
              <a:buFont typeface="+mj-lt"/>
              <a:buNone/>
            </a:pPr>
            <a:endParaRPr lang="en-US" altLang="zh-CN" sz="1600" dirty="0">
              <a:solidFill>
                <a:prstClr val="black"/>
              </a:solidFill>
              <a:latin typeface="微软雅黑" panose="020B0503020204020204" pitchFamily="34" charset="-122"/>
              <a:ea typeface="微软雅黑" panose="020B0503020204020204" pitchFamily="34" charset="-122"/>
            </a:endParaRPr>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3BAC5458-9D8F-496A-8CA9-D1357EC7E62C}" type="slidenum">
              <a:rPr kumimoji="0" 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cs typeface="+mn-cs"/>
              </a:rPr>
              <a:t>6</a:t>
            </a:fld>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微软雅黑" panose="020B0503020204020204" pitchFamily="34"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lvl1pPr>
              <a:defRPr sz="2000">
                <a:solidFill>
                  <a:schemeClr val="folHlink"/>
                </a:solidFill>
                <a:latin typeface="Times New Roman" panose="02020603050405020304" pitchFamily="18" charset="0"/>
              </a:defRPr>
            </a:lvl1pPr>
            <a:lvl2pPr marL="742950" indent="-285750">
              <a:defRPr sz="2000">
                <a:solidFill>
                  <a:schemeClr val="folHlink"/>
                </a:solidFill>
                <a:latin typeface="Times New Roman" panose="02020603050405020304" pitchFamily="18" charset="0"/>
              </a:defRPr>
            </a:lvl2pPr>
            <a:lvl3pPr marL="1143000" indent="-228600">
              <a:defRPr sz="2000">
                <a:solidFill>
                  <a:schemeClr val="folHlink"/>
                </a:solidFill>
                <a:latin typeface="Times New Roman" panose="02020603050405020304" pitchFamily="18" charset="0"/>
              </a:defRPr>
            </a:lvl3pPr>
            <a:lvl4pPr marL="1600200" indent="-228600">
              <a:defRPr sz="2000">
                <a:solidFill>
                  <a:schemeClr val="folHlink"/>
                </a:solidFill>
                <a:latin typeface="Times New Roman" panose="02020603050405020304" pitchFamily="18" charset="0"/>
              </a:defRPr>
            </a:lvl4pPr>
            <a:lvl5pPr marL="2057400" indent="-228600">
              <a:defRPr sz="2000">
                <a:solidFill>
                  <a:schemeClr val="folHlink"/>
                </a:solidFill>
                <a:latin typeface="Times New Roman" panose="02020603050405020304" pitchFamily="18" charset="0"/>
              </a:defRPr>
            </a:lvl5pPr>
            <a:lvl6pPr marL="2514600" indent="-228600" eaLnBrk="0" fontAlgn="base" hangingPunct="0">
              <a:spcBef>
                <a:spcPct val="0"/>
              </a:spcBef>
              <a:spcAft>
                <a:spcPct val="0"/>
              </a:spcAft>
              <a:defRPr sz="2000">
                <a:solidFill>
                  <a:schemeClr val="folHlink"/>
                </a:solidFill>
                <a:latin typeface="Times New Roman" panose="02020603050405020304" pitchFamily="18" charset="0"/>
              </a:defRPr>
            </a:lvl6pPr>
            <a:lvl7pPr marL="2971800" indent="-228600" eaLnBrk="0" fontAlgn="base" hangingPunct="0">
              <a:spcBef>
                <a:spcPct val="0"/>
              </a:spcBef>
              <a:spcAft>
                <a:spcPct val="0"/>
              </a:spcAft>
              <a:defRPr sz="2000">
                <a:solidFill>
                  <a:schemeClr val="folHlink"/>
                </a:solidFill>
                <a:latin typeface="Times New Roman" panose="02020603050405020304" pitchFamily="18" charset="0"/>
              </a:defRPr>
            </a:lvl7pPr>
            <a:lvl8pPr marL="3429000" indent="-228600" eaLnBrk="0" fontAlgn="base" hangingPunct="0">
              <a:spcBef>
                <a:spcPct val="0"/>
              </a:spcBef>
              <a:spcAft>
                <a:spcPct val="0"/>
              </a:spcAft>
              <a:defRPr sz="2000">
                <a:solidFill>
                  <a:schemeClr val="folHlink"/>
                </a:solidFill>
                <a:latin typeface="Times New Roman" panose="02020603050405020304" pitchFamily="18" charset="0"/>
              </a:defRPr>
            </a:lvl8pPr>
            <a:lvl9pPr marL="3886200" indent="-228600" eaLnBrk="0" fontAlgn="base" hangingPunct="0">
              <a:spcBef>
                <a:spcPct val="0"/>
              </a:spcBef>
              <a:spcAft>
                <a:spcPct val="0"/>
              </a:spcAft>
              <a:defRPr sz="2000">
                <a:solidFill>
                  <a:schemeClr val="folHlink"/>
                </a:solidFill>
                <a:latin typeface="Times New Roman" panose="02020603050405020304" pitchFamily="18" charset="0"/>
              </a:defRPr>
            </a:lvl9pPr>
          </a:lstStyle>
          <a:p>
            <a:fld id="{582D531C-2143-4CCF-966E-DD8FA47EB8B4}" type="slidenum">
              <a:rPr lang="en-CA" altLang="en-US" sz="1200" smtClean="0">
                <a:solidFill>
                  <a:schemeClr val="tx1"/>
                </a:solidFill>
              </a:rPr>
              <a:pPr/>
              <a:t>10</a:t>
            </a:fld>
            <a:endParaRPr lang="en-CA" altLang="en-US" sz="1200">
              <a:solidFill>
                <a:schemeClr val="tx1"/>
              </a:solidFill>
            </a:endParaRPr>
          </a:p>
        </p:txBody>
      </p:sp>
      <p:sp>
        <p:nvSpPr>
          <p:cNvPr id="22531" name="Rectangle 2"/>
          <p:cNvSpPr>
            <a:spLocks noGrp="1" noRot="1" noChangeAspect="1" noChangeArrowheads="1" noTextEdit="1"/>
          </p:cNvSpPr>
          <p:nvPr>
            <p:ph type="sldImg"/>
          </p:nvPr>
        </p:nvSpPr>
        <p:spPr>
          <a:xfrm>
            <a:off x="917575" y="744538"/>
            <a:ext cx="4962525" cy="3722687"/>
          </a:xfrm>
          <a:ln/>
        </p:spPr>
      </p:sp>
      <p:sp>
        <p:nvSpPr>
          <p:cNvPr id="22532" name="Rectangle 3"/>
          <p:cNvSpPr>
            <a:spLocks noGrp="1" noChangeArrowheads="1"/>
          </p:cNvSpPr>
          <p:nvPr>
            <p:ph type="body" idx="1"/>
          </p:nvPr>
        </p:nvSpPr>
        <p:spPr>
          <a:noFill/>
        </p:spPr>
        <p:txBody>
          <a:bodyPr/>
          <a:lstStyle/>
          <a:p>
            <a:r>
              <a:rPr lang="en-GB" altLang="en-US"/>
              <a:t>Now let’s see what we can learn natural evolution. In fact, I should say, What have the GA people learned from the natural evolution?</a:t>
            </a:r>
          </a:p>
          <a:p>
            <a:endParaRPr lang="en-GB" altLang="en-US"/>
          </a:p>
          <a:p>
            <a:r>
              <a:rPr lang="en-GB" altLang="en-US"/>
              <a:t>The first thing that is population.</a:t>
            </a:r>
          </a:p>
          <a:p>
            <a:endParaRPr lang="en-GB" altLang="en-US"/>
          </a:p>
          <a:p>
            <a:r>
              <a:rPr lang="en-GB" altLang="en-US"/>
              <a:t>The number of individuals at each generation really matters. </a:t>
            </a:r>
          </a:p>
          <a:p>
            <a:endParaRPr lang="en-GB" altLang="en-US"/>
          </a:p>
          <a:p>
            <a:r>
              <a:rPr lang="en-GB" altLang="en-US"/>
              <a:t>Why are pandas endangered?  One reason is that the number of pandas are very small.</a:t>
            </a:r>
          </a:p>
          <a:p>
            <a:endParaRPr lang="en-GB" altLang="en-US"/>
          </a:p>
          <a:p>
            <a:r>
              <a:rPr lang="en-GB" altLang="en-US"/>
              <a:t>The second important thing in natural evolution is selection.</a:t>
            </a:r>
          </a:p>
          <a:p>
            <a:endParaRPr lang="en-GB" altLang="en-US"/>
          </a:p>
          <a:p>
            <a:r>
              <a:rPr lang="en-GB" altLang="en-US"/>
              <a:t>We have so-called the “Survival of the fittest”.</a:t>
            </a:r>
          </a:p>
          <a:p>
            <a:endParaRPr lang="en-GB" altLang="en-US"/>
          </a:p>
          <a:p>
            <a:r>
              <a:rPr lang="en-GB" altLang="en-US"/>
              <a:t>That means, the better an individual is, the more possible it will  become a parent for the next generation.</a:t>
            </a:r>
          </a:p>
          <a:p>
            <a:endParaRPr lang="en-GB" altLang="en-US"/>
          </a:p>
          <a:p>
            <a:r>
              <a:rPr lang="en-GB" altLang="en-US"/>
              <a:t>The third thing is crossover. </a:t>
            </a:r>
          </a:p>
          <a:p>
            <a:endParaRPr lang="en-GB" altLang="en-US"/>
          </a:p>
          <a:p>
            <a:r>
              <a:rPr lang="en-GB" altLang="en-US"/>
              <a:t>At the level of chromosome, an offspring (I.e, child) takes one part from its mother and the other part from its father. </a:t>
            </a:r>
          </a:p>
          <a:p>
            <a:endParaRPr lang="en-GB" altLang="en-US"/>
          </a:p>
          <a:p>
            <a:r>
              <a:rPr lang="en-GB" altLang="en-US"/>
              <a:t>Crossover is a major mechanism for generating new individuals. </a:t>
            </a:r>
          </a:p>
          <a:p>
            <a:endParaRPr lang="en-GB" altLang="en-US"/>
          </a:p>
          <a:p>
            <a:r>
              <a:rPr lang="en-GB" altLang="en-US"/>
              <a:t>Another very important thing in natural evolution is mutation</a:t>
            </a:r>
          </a:p>
          <a:p>
            <a:endParaRPr lang="en-GB" altLang="en-US"/>
          </a:p>
          <a:p>
            <a:r>
              <a:rPr lang="en-GB" altLang="en-US"/>
              <a:t>Sometimes, some part of chromosome will be randomly changed. So, In the real-world, sometimes, you can see that some children do not look like their parents. </a:t>
            </a:r>
          </a:p>
          <a:p>
            <a:endParaRPr lang="en-GB" altLang="en-US"/>
          </a:p>
          <a:p>
            <a:r>
              <a:rPr lang="en-GB" altLang="en-US"/>
              <a:t>These are the basic things that Gas people know about the natural evolution. Population, selection, crossover and mutation make our human being become better and better generation by generation.</a:t>
            </a:r>
          </a:p>
          <a:p>
            <a:endParaRPr lang="en-GB" altLang="en-US"/>
          </a:p>
          <a:p>
            <a:endParaRPr lang="en-GB" altLang="en-US"/>
          </a:p>
          <a:p>
            <a:endParaRPr lang="en-GB" altLang="en-US"/>
          </a:p>
          <a:p>
            <a:endParaRPr lang="en-GB" altLang="en-US"/>
          </a:p>
          <a:p>
            <a:endParaRPr lang="en-GB" altLang="en-US"/>
          </a:p>
        </p:txBody>
      </p:sp>
    </p:spTree>
    <p:extLst>
      <p:ext uri="{BB962C8B-B14F-4D97-AF65-F5344CB8AC3E}">
        <p14:creationId xmlns:p14="http://schemas.microsoft.com/office/powerpoint/2010/main" val="3160793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Hong, Minui, Jinwoo Choi, and Gunhee Kim. "StyleMix: Separating Content and Style for Enhanced Data Augmentation." Proceedings of the IEEE/CVF Conference on Computer Vision and Pattern Recognition. 2021.</a:t>
            </a:r>
          </a:p>
        </p:txBody>
      </p:sp>
    </p:spTree>
    <p:extLst>
      <p:ext uri="{BB962C8B-B14F-4D97-AF65-F5344CB8AC3E}">
        <p14:creationId xmlns:p14="http://schemas.microsoft.com/office/powerpoint/2010/main" val="3334027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Hong, Minui, Jinwoo Choi, and Gunhee Kim. "StyleMix: Separating Content and Style for Enhanced Data Augmentation." Proceedings of the IEEE/CVF Conference on Computer Vision and Pattern Recognition. 2021.</a:t>
            </a:r>
          </a:p>
        </p:txBody>
      </p:sp>
    </p:spTree>
    <p:extLst>
      <p:ext uri="{BB962C8B-B14F-4D97-AF65-F5344CB8AC3E}">
        <p14:creationId xmlns:p14="http://schemas.microsoft.com/office/powerpoint/2010/main" val="1102941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pPr marL="0" indent="0">
              <a:buFont typeface="Arial" panose="020B0604020202020204" pitchFamily="34" charset="0"/>
              <a:buNone/>
            </a:pPr>
            <a:endParaRPr lang="zh-CN" altLang="en-US" dirty="0">
              <a:latin typeface="Times New Roman" panose="02020603050405020304" pitchFamily="18" charset="0"/>
              <a:cs typeface="Times New Roman" panose="02020603050405020304" pitchFamily="18" charset="0"/>
            </a:endParaRPr>
          </a:p>
        </p:txBody>
      </p:sp>
      <p:sp>
        <p:nvSpPr>
          <p:cNvPr id="4" name="页眉占位符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t>Hong, Minui, Jinwoo Choi, and Gunhee Kim. "StyleMix: Separating Content and Style for Enhanced Data Augmentation." Proceedings of the IEEE/CVF Conference on Computer Vision and Pattern Recognition. 2021.</a:t>
            </a:r>
          </a:p>
        </p:txBody>
      </p:sp>
    </p:spTree>
    <p:extLst>
      <p:ext uri="{BB962C8B-B14F-4D97-AF65-F5344CB8AC3E}">
        <p14:creationId xmlns:p14="http://schemas.microsoft.com/office/powerpoint/2010/main" val="21023266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25</a:t>
            </a:fld>
            <a:endParaRPr lang="zh-CN" altLang="en-US"/>
          </a:p>
        </p:txBody>
      </p:sp>
    </p:spTree>
    <p:extLst>
      <p:ext uri="{BB962C8B-B14F-4D97-AF65-F5344CB8AC3E}">
        <p14:creationId xmlns:p14="http://schemas.microsoft.com/office/powerpoint/2010/main" val="18073639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26</a:t>
            </a:fld>
            <a:endParaRPr lang="zh-CN" altLang="en-US"/>
          </a:p>
        </p:txBody>
      </p:sp>
    </p:spTree>
    <p:extLst>
      <p:ext uri="{BB962C8B-B14F-4D97-AF65-F5344CB8AC3E}">
        <p14:creationId xmlns:p14="http://schemas.microsoft.com/office/powerpoint/2010/main" val="39514428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9292CE-15CB-48DF-8DE5-E667C0CDCB07}" type="slidenum">
              <a:rPr lang="zh-CN" altLang="en-US" smtClean="0"/>
              <a:t>27</a:t>
            </a:fld>
            <a:endParaRPr lang="zh-CN" altLang="en-US"/>
          </a:p>
        </p:txBody>
      </p:sp>
    </p:spTree>
    <p:extLst>
      <p:ext uri="{BB962C8B-B14F-4D97-AF65-F5344CB8AC3E}">
        <p14:creationId xmlns:p14="http://schemas.microsoft.com/office/powerpoint/2010/main" val="368374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E19E230-34E4-4CDC-95F8-8EE19E08D8ED}" type="slidenum">
              <a:rPr lang="en-GB"/>
              <a:t>‹#›</a:t>
            </a:fld>
            <a:r>
              <a:rPr lang="en-GB"/>
              <a:t>	</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3131472B-4CF3-4167-844E-0E07065DAD56}" type="slidenum">
              <a:rPr lang="en-GB"/>
              <a:t>‹#›</a:t>
            </a:fld>
            <a:r>
              <a:rPr lang="en-GB"/>
              <a:t>	</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A1CA8AFA-8AEE-4474-BC4D-5D3D68499380}" type="slidenum">
              <a:rPr lang="en-GB"/>
              <a:t>‹#›</a:t>
            </a:fld>
            <a:r>
              <a:rPr lang="en-GB"/>
              <a:t>	</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15113" y="620713"/>
            <a:ext cx="2071687" cy="5545137"/>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395288" y="620713"/>
            <a:ext cx="6067425" cy="55451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72A72E7-92A0-4A6C-B046-3D56BD50C85E}" type="slidenum">
              <a:rPr lang="en-GB"/>
              <a:t>‹#›</a:t>
            </a:fld>
            <a:r>
              <a:rPr lang="en-GB"/>
              <a:t>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01AA1420-CE56-435F-A61D-472822A61522}" type="slidenum">
              <a:rPr lang="en-GB"/>
              <a:t>‹#›</a:t>
            </a:fld>
            <a:r>
              <a:rPr lang="en-GB"/>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OverObj" preserve="1">
  <p:cSld name="Title and Text over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8229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57200" y="3978275"/>
            <a:ext cx="8229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A5B50074-0E34-42C4-8775-8122C7CA4EFA}" type="slidenum">
              <a:rPr lang="en-GB"/>
              <a:t>‹#›</a:t>
            </a:fld>
            <a:r>
              <a:rPr lang="en-GB"/>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Text Placeholder 2"/>
          <p:cNvSpPr>
            <a:spLocks noGrp="1"/>
          </p:cNvSpPr>
          <p:nvPr>
            <p:ph type="body"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3988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7827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D5F65703-D91F-4DDC-B4DD-74558D5FBEAC}" type="slidenum">
              <a:rPr lang="en-GB"/>
              <a:t>‹#›</a:t>
            </a:fld>
            <a:r>
              <a:rPr lang="en-GB"/>
              <a:t>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95288" y="620713"/>
            <a:ext cx="8291512" cy="55451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1EA165D0-2958-4D85-82DC-5CAC6C582EF1}" type="slidenum">
              <a:rPr lang="en-GB"/>
              <a:t>‹#›</a:t>
            </a:fld>
            <a:r>
              <a:rPr lang="en-GB"/>
              <a:t>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5288" y="620713"/>
            <a:ext cx="8229600" cy="863600"/>
          </a:xfrm>
        </p:spPr>
        <p:txBody>
          <a:bodyPr/>
          <a:lstStyle/>
          <a:p>
            <a:r>
              <a:rPr lang="en-US"/>
              <a:t>Click to edit Master title style</a:t>
            </a:r>
            <a:endParaRPr lang="en-GB"/>
          </a:p>
        </p:txBody>
      </p:sp>
      <p:sp>
        <p:nvSpPr>
          <p:cNvPr id="3" name="Content Placeholder 2"/>
          <p:cNvSpPr>
            <a:spLocks noGrp="1"/>
          </p:cNvSpPr>
          <p:nvPr>
            <p:ph sz="half" idx="1"/>
          </p:nvPr>
        </p:nvSpPr>
        <p:spPr>
          <a:xfrm>
            <a:off x="457200" y="1639888"/>
            <a:ext cx="4038600" cy="4525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quarter" idx="2"/>
          </p:nvPr>
        </p:nvSpPr>
        <p:spPr>
          <a:xfrm>
            <a:off x="4648200" y="1639888"/>
            <a:ext cx="4038600" cy="21859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Content Placeholder 4"/>
          <p:cNvSpPr>
            <a:spLocks noGrp="1"/>
          </p:cNvSpPr>
          <p:nvPr>
            <p:ph sz="quarter" idx="3"/>
          </p:nvPr>
        </p:nvSpPr>
        <p:spPr>
          <a:xfrm>
            <a:off x="4648200" y="3978275"/>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Rectangle 4"/>
          <p:cNvSpPr>
            <a:spLocks noGrp="1" noChangeArrowheads="1"/>
          </p:cNvSpPr>
          <p:nvPr>
            <p:ph type="dt" sz="half" idx="10"/>
          </p:nvPr>
        </p:nvSpPr>
        <p:spPr/>
        <p:txBody>
          <a:bodyPr/>
          <a:lstStyle>
            <a:lvl1pPr>
              <a:defRPr/>
            </a:lvl1pPr>
          </a:lstStyle>
          <a:p>
            <a:pPr>
              <a:defRPr/>
            </a:pPr>
            <a:endParaRPr lang="en-US"/>
          </a:p>
        </p:txBody>
      </p:sp>
      <p:sp>
        <p:nvSpPr>
          <p:cNvPr id="7" name="Rectangle 5"/>
          <p:cNvSpPr>
            <a:spLocks noGrp="1" noChangeArrowheads="1"/>
          </p:cNvSpPr>
          <p:nvPr>
            <p:ph type="ftr" sz="quarter" idx="11"/>
          </p:nvPr>
        </p:nvSpPr>
        <p:spPr/>
        <p:txBody>
          <a:bodyPr/>
          <a:lstStyle>
            <a:lvl1pPr>
              <a:defRPr/>
            </a:lvl1pPr>
          </a:lstStyle>
          <a:p>
            <a:pPr>
              <a:defRPr/>
            </a:pPr>
            <a:endParaRPr lang="en-US"/>
          </a:p>
        </p:txBody>
      </p:sp>
      <p:sp>
        <p:nvSpPr>
          <p:cNvPr id="8" name="Rectangle 6"/>
          <p:cNvSpPr>
            <a:spLocks noGrp="1" noChangeArrowheads="1"/>
          </p:cNvSpPr>
          <p:nvPr>
            <p:ph type="sldNum" sz="quarter" idx="12"/>
          </p:nvPr>
        </p:nvSpPr>
        <p:spPr/>
        <p:txBody>
          <a:bodyPr/>
          <a:lstStyle>
            <a:lvl1pPr>
              <a:defRPr/>
            </a:lvl1pPr>
          </a:lstStyle>
          <a:p>
            <a:pPr>
              <a:defRPr/>
            </a:pPr>
            <a:fld id="{E679D849-ADD8-4E7F-A499-88FEFCF153D3}" type="slidenum">
              <a:rPr lang="en-GB"/>
              <a:t>‹#›</a:t>
            </a:fld>
            <a:r>
              <a:rPr lang="en-GB"/>
              <a:t>	</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p>
            <a:r>
              <a:rPr lang="en-US" altLang="zh-CN"/>
              <a:t>Group Meeting</a:t>
            </a:r>
            <a:endParaRPr lang="zh-CN" altLang="en-US"/>
          </a:p>
        </p:txBody>
      </p:sp>
      <p:sp>
        <p:nvSpPr>
          <p:cNvPr id="6" name="灯片编号占位符 5"/>
          <p:cNvSpPr>
            <a:spLocks noGrp="1"/>
          </p:cNvSpPr>
          <p:nvPr>
            <p:ph type="sldNum" sz="quarter" idx="12"/>
          </p:nvPr>
        </p:nvSpPr>
        <p:spPr>
          <a:xfrm>
            <a:off x="6774473" y="6356350"/>
            <a:ext cx="2057400" cy="365125"/>
          </a:xfrm>
        </p:spPr>
        <p:txBody>
          <a:bodyPr/>
          <a:lstStyle>
            <a:lvl1pPr>
              <a:defRPr sz="1050">
                <a:solidFill>
                  <a:schemeClr val="tx1">
                    <a:lumMod val="95000"/>
                    <a:lumOff val="5000"/>
                  </a:schemeClr>
                </a:solidFill>
              </a:defRPr>
            </a:lvl1pPr>
          </a:lstStyle>
          <a:p>
            <a:fld id="{5CCBC317-5B01-43CD-AAB6-A32FB5AFBC0C}" type="slidenum">
              <a:rPr lang="zh-CN" altLang="en-US" smtClean="0"/>
              <a:t>‹#›</a:t>
            </a:fld>
            <a:r>
              <a:rPr lang="zh-CN" altLang="en-US"/>
              <a:t> </a:t>
            </a:r>
            <a:r>
              <a:rPr lang="en-US" altLang="zh-CN"/>
              <a:t>/26</a:t>
            </a:r>
            <a:endParaRPr lang="zh-CN" altLang="en-US"/>
          </a:p>
        </p:txBody>
      </p:sp>
      <p:pic>
        <p:nvPicPr>
          <p:cNvPr id="4" name="图片 3"/>
          <p:cNvPicPr>
            <a:picLocks noChangeAspect="1"/>
          </p:cNvPicPr>
          <p:nvPr userDrawn="1"/>
        </p:nvPicPr>
        <p:blipFill>
          <a:blip r:embed="rId2"/>
          <a:stretch>
            <a:fillRect/>
          </a:stretch>
        </p:blipFill>
        <p:spPr>
          <a:xfrm>
            <a:off x="305784" y="205101"/>
            <a:ext cx="1958419" cy="719419"/>
          </a:xfrm>
          <a:prstGeom prst="rect">
            <a:avLst/>
          </a:prstGeom>
        </p:spPr>
      </p:pic>
    </p:spTree>
    <p:extLst>
      <p:ext uri="{BB962C8B-B14F-4D97-AF65-F5344CB8AC3E}">
        <p14:creationId xmlns:p14="http://schemas.microsoft.com/office/powerpoint/2010/main" val="2546090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83979" y="361110"/>
            <a:ext cx="7745655" cy="395754"/>
          </a:xfrm>
          <a:noFill/>
          <a:ln>
            <a:noFill/>
          </a:ln>
          <a:effectLst/>
        </p:spPr>
        <p:txBody>
          <a:bodyPr lIns="36007" tIns="36007" rIns="36007" bIns="36007" anchor="t">
            <a:spAutoFit/>
          </a:bodyPr>
          <a:lstStyle>
            <a:lvl1pPr>
              <a:defRPr lang="zh-CN" altLang="en-US" sz="2099" b="0" kern="1200">
                <a:latin typeface="FrutigerNext LT Medium" pitchFamily="34" charset="0"/>
              </a:defRPr>
            </a:lvl1pPr>
          </a:lstStyle>
          <a:p>
            <a:pPr lvl="0"/>
            <a:r>
              <a:rPr lang="zh-CN" altLang="en-US" dirty="0"/>
              <a:t>单击此处编辑母版标题样式</a:t>
            </a:r>
          </a:p>
        </p:txBody>
      </p:sp>
      <p:sp>
        <p:nvSpPr>
          <p:cNvPr id="3" name="Rectangle 10"/>
          <p:cNvSpPr>
            <a:spLocks noGrp="1" noChangeArrowheads="1"/>
          </p:cNvSpPr>
          <p:nvPr>
            <p:ph type="dt" sz="half" idx="10"/>
          </p:nvPr>
        </p:nvSpPr>
        <p:spPr>
          <a:xfrm>
            <a:off x="6361143" y="6489908"/>
            <a:ext cx="2097335" cy="455613"/>
          </a:xfrm>
          <a:prstGeom prst="rect">
            <a:avLst/>
          </a:prstGeom>
        </p:spPr>
        <p:txBody>
          <a:bodyPr/>
          <a:lstStyle>
            <a:lvl1pPr fontAlgn="auto">
              <a:spcBef>
                <a:spcPts val="0"/>
              </a:spcBef>
              <a:spcAft>
                <a:spcPts val="0"/>
              </a:spcAft>
              <a:defRPr>
                <a:latin typeface="+mn-lt"/>
                <a:ea typeface="+mn-ea"/>
              </a:defRPr>
            </a:lvl1pPr>
          </a:lstStyle>
          <a:p>
            <a:pPr>
              <a:defRPr/>
            </a:pPr>
            <a:r>
              <a:rPr lang="de-DE" altLang="zh-CN" dirty="0">
                <a:solidFill>
                  <a:srgbClr val="000000"/>
                </a:solidFill>
                <a:ea typeface="微软雅黑" panose="020B0503020204020204" pitchFamily="34" charset="-122"/>
              </a:rPr>
              <a:t>Page </a:t>
            </a:r>
            <a:fld id="{04DB5B59-9FCD-4A19-ABF2-A60B6481EC16}" type="slidenum">
              <a:rPr lang="de-DE" altLang="zh-CN" smtClean="0">
                <a:solidFill>
                  <a:srgbClr val="000000"/>
                </a:solidFill>
                <a:ea typeface="微软雅黑" panose="020B0503020204020204" pitchFamily="34" charset="-122"/>
              </a:rPr>
              <a:t>‹#›</a:t>
            </a:fld>
            <a:endParaRPr lang="en-GB" altLang="zh-CN" dirty="0">
              <a:solidFill>
                <a:srgbClr val="000000"/>
              </a:solidFill>
              <a:ea typeface="微软雅黑" panose="020B0503020204020204" pitchFamily="34" charset="-122"/>
            </a:endParaRPr>
          </a:p>
        </p:txBody>
      </p:sp>
    </p:spTree>
    <p:extLst>
      <p:ext uri="{BB962C8B-B14F-4D97-AF65-F5344CB8AC3E}">
        <p14:creationId xmlns:p14="http://schemas.microsoft.com/office/powerpoint/2010/main" val="1937188318"/>
      </p:ext>
    </p:extLst>
  </p:cSld>
  <p:clrMapOvr>
    <a:masterClrMapping/>
  </p:clrMapOvr>
  <p:transition advClick="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9FEEDDC7-1821-409A-B657-D68E1847FA43}" type="slidenum">
              <a:rPr lang="en-GB"/>
              <a:t>‹#›</a:t>
            </a:fld>
            <a:r>
              <a:rPr lang="en-GB"/>
              <a:t>	</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83CC1287-9A82-4A5C-8FCF-98F489DF6CE3}" type="slidenum">
              <a:rPr lang="en-GB"/>
              <a:t>‹#›</a:t>
            </a:fld>
            <a:r>
              <a:rPr lang="en-GB"/>
              <a:t>	</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p:txBody>
          <a:bodyPr/>
          <a:lstStyle>
            <a:lvl1pPr>
              <a:defRPr/>
            </a:lvl1pPr>
          </a:lstStyle>
          <a:p>
            <a:pPr>
              <a:defRPr/>
            </a:pPr>
            <a:endParaRPr lang="en-US"/>
          </a:p>
        </p:txBody>
      </p:sp>
      <p:sp>
        <p:nvSpPr>
          <p:cNvPr id="5" name="Rectangle 5"/>
          <p:cNvSpPr>
            <a:spLocks noGrp="1" noChangeArrowheads="1"/>
          </p:cNvSpPr>
          <p:nvPr>
            <p:ph type="ftr" sz="quarter" idx="11"/>
          </p:nvPr>
        </p:nvSpPr>
        <p:spPr/>
        <p:txBody>
          <a:bodyPr/>
          <a:lstStyle>
            <a:lvl1pPr>
              <a:defRPr/>
            </a:lvl1pPr>
          </a:lstStyle>
          <a:p>
            <a:pPr>
              <a:defRPr/>
            </a:pPr>
            <a:endParaRPr lang="en-US"/>
          </a:p>
        </p:txBody>
      </p:sp>
      <p:sp>
        <p:nvSpPr>
          <p:cNvPr id="6" name="Rectangle 6"/>
          <p:cNvSpPr>
            <a:spLocks noGrp="1" noChangeArrowheads="1"/>
          </p:cNvSpPr>
          <p:nvPr>
            <p:ph type="sldNum" sz="quarter" idx="12"/>
          </p:nvPr>
        </p:nvSpPr>
        <p:spPr/>
        <p:txBody>
          <a:bodyPr/>
          <a:lstStyle>
            <a:lvl1pPr>
              <a:defRPr/>
            </a:lvl1pPr>
          </a:lstStyle>
          <a:p>
            <a:pPr>
              <a:defRPr/>
            </a:pPr>
            <a:fld id="{483DF53E-413A-460F-AB8F-B2230651D8B9}" type="slidenum">
              <a:rPr lang="en-GB"/>
              <a:t>‹#›</a:t>
            </a:fld>
            <a:r>
              <a:rPr lang="en-GB"/>
              <a:t>	</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baseline="0"/>
            </a:lvl1pPr>
          </a:lstStyle>
          <a:p>
            <a:r>
              <a:rPr lang="en-US" dirty="0"/>
              <a:t>Click to edit Master title style</a:t>
            </a:r>
            <a:endParaRPr lang="en-GB" dirty="0"/>
          </a:p>
        </p:txBody>
      </p:sp>
      <p:sp>
        <p:nvSpPr>
          <p:cNvPr id="3" name="Content Placeholder 2"/>
          <p:cNvSpPr>
            <a:spLocks noGrp="1"/>
          </p:cNvSpPr>
          <p:nvPr>
            <p:ph sz="half" idx="1"/>
          </p:nvPr>
        </p:nvSpPr>
        <p:spPr>
          <a:xfrm>
            <a:off x="457200" y="1639888"/>
            <a:ext cx="4038600" cy="4525962"/>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p:cNvSpPr>
            <a:spLocks noGrp="1"/>
          </p:cNvSpPr>
          <p:nvPr>
            <p:ph sz="half" idx="2"/>
          </p:nvPr>
        </p:nvSpPr>
        <p:spPr>
          <a:xfrm>
            <a:off x="4648200" y="1639888"/>
            <a:ext cx="4038600" cy="45259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E8818E26-A66A-4BEC-BD5A-A9F9831D3848}" type="slidenum">
              <a:rPr lang="en-GB"/>
              <a:t>‹#›</a:t>
            </a:fld>
            <a:r>
              <a:rPr lang="en-GB"/>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Rectangle 4"/>
          <p:cNvSpPr>
            <a:spLocks noGrp="1" noChangeArrowheads="1"/>
          </p:cNvSpPr>
          <p:nvPr>
            <p:ph type="dt" sz="half" idx="10"/>
          </p:nvPr>
        </p:nvSpPr>
        <p:spPr/>
        <p:txBody>
          <a:bodyPr/>
          <a:lstStyle>
            <a:lvl1pPr>
              <a:defRPr/>
            </a:lvl1pPr>
          </a:lstStyle>
          <a:p>
            <a:pPr>
              <a:defRPr/>
            </a:pPr>
            <a:endParaRPr lang="en-US"/>
          </a:p>
        </p:txBody>
      </p:sp>
      <p:sp>
        <p:nvSpPr>
          <p:cNvPr id="8" name="Rectangle 5"/>
          <p:cNvSpPr>
            <a:spLocks noGrp="1" noChangeArrowheads="1"/>
          </p:cNvSpPr>
          <p:nvPr>
            <p:ph type="ftr" sz="quarter" idx="11"/>
          </p:nvPr>
        </p:nvSpPr>
        <p:spPr/>
        <p:txBody>
          <a:bodyPr/>
          <a:lstStyle>
            <a:lvl1pPr>
              <a:defRPr/>
            </a:lvl1pPr>
          </a:lstStyle>
          <a:p>
            <a:pPr>
              <a:defRPr/>
            </a:pPr>
            <a:endParaRPr lang="en-US"/>
          </a:p>
        </p:txBody>
      </p:sp>
      <p:sp>
        <p:nvSpPr>
          <p:cNvPr id="9" name="Rectangle 6"/>
          <p:cNvSpPr>
            <a:spLocks noGrp="1" noChangeArrowheads="1"/>
          </p:cNvSpPr>
          <p:nvPr>
            <p:ph type="sldNum" sz="quarter" idx="12"/>
          </p:nvPr>
        </p:nvSpPr>
        <p:spPr/>
        <p:txBody>
          <a:bodyPr/>
          <a:lstStyle>
            <a:lvl1pPr>
              <a:defRPr/>
            </a:lvl1pPr>
          </a:lstStyle>
          <a:p>
            <a:pPr>
              <a:defRPr/>
            </a:pPr>
            <a:fld id="{44442736-4D6B-4D53-8E8E-C8AF63C2A3D5}" type="slidenum">
              <a:rPr lang="en-GB"/>
              <a:t>‹#›</a:t>
            </a:fld>
            <a:r>
              <a:rPr lang="en-GB"/>
              <a:t>	</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Rectangle 4"/>
          <p:cNvSpPr>
            <a:spLocks noGrp="1" noChangeArrowheads="1"/>
          </p:cNvSpPr>
          <p:nvPr>
            <p:ph type="dt" sz="half" idx="10"/>
          </p:nvPr>
        </p:nvSpPr>
        <p:spPr/>
        <p:txBody>
          <a:bodyPr/>
          <a:lstStyle>
            <a:lvl1pPr>
              <a:defRPr/>
            </a:lvl1pPr>
          </a:lstStyle>
          <a:p>
            <a:pPr>
              <a:defRPr/>
            </a:pPr>
            <a:endParaRPr lang="en-US"/>
          </a:p>
        </p:txBody>
      </p:sp>
      <p:sp>
        <p:nvSpPr>
          <p:cNvPr id="4" name="Rectangle 5"/>
          <p:cNvSpPr>
            <a:spLocks noGrp="1" noChangeArrowheads="1"/>
          </p:cNvSpPr>
          <p:nvPr>
            <p:ph type="ftr" sz="quarter" idx="11"/>
          </p:nvPr>
        </p:nvSpPr>
        <p:spPr/>
        <p:txBody>
          <a:bodyPr/>
          <a:lstStyle>
            <a:lvl1pPr>
              <a:defRPr/>
            </a:lvl1pPr>
          </a:lstStyle>
          <a:p>
            <a:pPr>
              <a:defRPr/>
            </a:pPr>
            <a:endParaRPr lang="en-US"/>
          </a:p>
        </p:txBody>
      </p:sp>
      <p:sp>
        <p:nvSpPr>
          <p:cNvPr id="5" name="Rectangle 6"/>
          <p:cNvSpPr>
            <a:spLocks noGrp="1" noChangeArrowheads="1"/>
          </p:cNvSpPr>
          <p:nvPr>
            <p:ph type="sldNum" sz="quarter" idx="12"/>
          </p:nvPr>
        </p:nvSpPr>
        <p:spPr/>
        <p:txBody>
          <a:bodyPr/>
          <a:lstStyle>
            <a:lvl1pPr>
              <a:defRPr/>
            </a:lvl1pPr>
          </a:lstStyle>
          <a:p>
            <a:pPr>
              <a:defRPr/>
            </a:pPr>
            <a:fld id="{E85BC354-74DD-4C91-8C2F-823EFAD7FEF2}" type="slidenum">
              <a:rPr lang="en-GB"/>
              <a:t>‹#›</a:t>
            </a:fld>
            <a:r>
              <a:rPr lang="en-GB"/>
              <a:t>	</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p>
        </p:txBody>
      </p:sp>
      <p:sp>
        <p:nvSpPr>
          <p:cNvPr id="3" name="Rectangle 5"/>
          <p:cNvSpPr>
            <a:spLocks noGrp="1" noChangeArrowheads="1"/>
          </p:cNvSpPr>
          <p:nvPr>
            <p:ph type="ftr" sz="quarter" idx="11"/>
          </p:nvPr>
        </p:nvSpPr>
        <p:spPr/>
        <p:txBody>
          <a:bodyPr/>
          <a:lstStyle>
            <a:lvl1pPr>
              <a:defRPr/>
            </a:lvl1pPr>
          </a:lstStyle>
          <a:p>
            <a:pPr>
              <a:defRPr/>
            </a:pPr>
            <a:endParaRPr lang="en-US"/>
          </a:p>
        </p:txBody>
      </p:sp>
      <p:sp>
        <p:nvSpPr>
          <p:cNvPr id="4" name="Rectangle 6"/>
          <p:cNvSpPr>
            <a:spLocks noGrp="1" noChangeArrowheads="1"/>
          </p:cNvSpPr>
          <p:nvPr>
            <p:ph type="sldNum" sz="quarter" idx="12"/>
          </p:nvPr>
        </p:nvSpPr>
        <p:spPr/>
        <p:txBody>
          <a:bodyPr/>
          <a:lstStyle>
            <a:lvl1pPr>
              <a:defRPr/>
            </a:lvl1pPr>
          </a:lstStyle>
          <a:p>
            <a:pPr>
              <a:defRPr/>
            </a:pPr>
            <a:fld id="{83E1A4F4-0CF6-4FC5-988E-AA3ACC77BF7D}" type="slidenum">
              <a:rPr lang="en-GB"/>
              <a:t>‹#›</a:t>
            </a:fld>
            <a:r>
              <a:rPr lang="en-GB"/>
              <a:t>	</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p:txBody>
          <a:bodyPr/>
          <a:lstStyle>
            <a:lvl1pPr>
              <a:defRPr/>
            </a:lvl1pPr>
          </a:lstStyle>
          <a:p>
            <a:pPr>
              <a:defRPr/>
            </a:pPr>
            <a:endParaRPr lang="en-US"/>
          </a:p>
        </p:txBody>
      </p:sp>
      <p:sp>
        <p:nvSpPr>
          <p:cNvPr id="6" name="Rectangle 5"/>
          <p:cNvSpPr>
            <a:spLocks noGrp="1" noChangeArrowheads="1"/>
          </p:cNvSpPr>
          <p:nvPr>
            <p:ph type="ftr" sz="quarter" idx="11"/>
          </p:nvPr>
        </p:nvSpPr>
        <p:spPr/>
        <p:txBody>
          <a:bodyPr/>
          <a:lstStyle>
            <a:lvl1pPr>
              <a:defRPr/>
            </a:lvl1pPr>
          </a:lstStyle>
          <a:p>
            <a:pPr>
              <a:defRPr/>
            </a:pPr>
            <a:endParaRPr lang="en-US"/>
          </a:p>
        </p:txBody>
      </p:sp>
      <p:sp>
        <p:nvSpPr>
          <p:cNvPr id="7" name="Rectangle 6"/>
          <p:cNvSpPr>
            <a:spLocks noGrp="1" noChangeArrowheads="1"/>
          </p:cNvSpPr>
          <p:nvPr>
            <p:ph type="sldNum" sz="quarter" idx="12"/>
          </p:nvPr>
        </p:nvSpPr>
        <p:spPr/>
        <p:txBody>
          <a:bodyPr/>
          <a:lstStyle>
            <a:lvl1pPr>
              <a:defRPr/>
            </a:lvl1pPr>
          </a:lstStyle>
          <a:p>
            <a:pPr>
              <a:defRPr/>
            </a:pPr>
            <a:fld id="{BD0BC0B2-4FB1-4499-A4D4-5FE6B7D5008F}" type="slidenum">
              <a:rPr lang="en-GB"/>
              <a:t>‹#›</a:t>
            </a:fld>
            <a:r>
              <a:rPr lang="en-GB"/>
              <a:t>	</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95288" y="620713"/>
            <a:ext cx="822960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GB" altLang="en-US"/>
              <a:t>Click to edit Master title style</a:t>
            </a:r>
          </a:p>
        </p:txBody>
      </p:sp>
      <p:sp>
        <p:nvSpPr>
          <p:cNvPr id="1027" name="Rectangle 3"/>
          <p:cNvSpPr>
            <a:spLocks noGrp="1" noChangeArrowheads="1"/>
          </p:cNvSpPr>
          <p:nvPr>
            <p:ph type="body" idx="1"/>
          </p:nvPr>
        </p:nvSpPr>
        <p:spPr bwMode="auto">
          <a:xfrm>
            <a:off x="457200" y="1639888"/>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two new multiobjective evolutionary algorithms</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l">
              <a:defRPr sz="1400"/>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a:defRPr/>
            </a:pPr>
            <a:fld id="{939A2D24-D369-4CB9-91BC-0B56CDEE2D38}" type="slidenum">
              <a:rPr lang="en-GB"/>
              <a:t>‹#›</a:t>
            </a:fld>
            <a:r>
              <a:rPr lang="en-GB"/>
              <a:t>	</a:t>
            </a:r>
          </a:p>
        </p:txBody>
      </p:sp>
      <p:pic>
        <p:nvPicPr>
          <p:cNvPr id="1031" name="Picture 5" descr="use RH modified.jpg"/>
          <p:cNvPicPr>
            <a:picLocks noChangeAspect="1"/>
          </p:cNvPicPr>
          <p:nvPr userDrawn="1"/>
        </p:nvPicPr>
        <p:blipFill>
          <a:blip r:embed="rId21">
            <a:extLst>
              <a:ext uri="{28A0092B-C50C-407E-A947-70E740481C1C}">
                <a14:useLocalDpi xmlns:a14="http://schemas.microsoft.com/office/drawing/2010/main" val="0"/>
              </a:ext>
            </a:extLst>
          </a:blip>
          <a:srcRect/>
          <a:stretch>
            <a:fillRect/>
          </a:stretch>
        </p:blipFill>
        <p:spPr bwMode="auto">
          <a:xfrm>
            <a:off x="22980650" y="1422400"/>
            <a:ext cx="3257550" cy="690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ctr" rtl="0" eaLnBrk="0" fontAlgn="base" hangingPunct="0">
        <a:spcBef>
          <a:spcPct val="0"/>
        </a:spcBef>
        <a:spcAft>
          <a:spcPct val="0"/>
        </a:spcAft>
        <a:defRPr sz="2800" b="1">
          <a:solidFill>
            <a:srgbClr val="0000CC"/>
          </a:solidFill>
          <a:latin typeface="+mj-lt"/>
          <a:ea typeface="+mj-ea"/>
          <a:cs typeface="+mj-cs"/>
        </a:defRPr>
      </a:lvl1pPr>
      <a:lvl2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2pPr>
      <a:lvl3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3pPr>
      <a:lvl4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4pPr>
      <a:lvl5pPr algn="ctr" rtl="0" eaLnBrk="0" fontAlgn="base" hangingPunct="0">
        <a:spcBef>
          <a:spcPct val="0"/>
        </a:spcBef>
        <a:spcAft>
          <a:spcPct val="0"/>
        </a:spcAft>
        <a:defRPr sz="2800" b="1">
          <a:solidFill>
            <a:srgbClr val="0000CC"/>
          </a:solidFill>
          <a:latin typeface="Arial" panose="020B0604020202020204" pitchFamily="34" charset="0"/>
          <a:cs typeface="Arial" panose="020B0604020202020204" pitchFamily="34" charset="0"/>
        </a:defRPr>
      </a:lvl5pPr>
      <a:lvl6pPr marL="4572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6pPr>
      <a:lvl7pPr marL="9144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7pPr>
      <a:lvl8pPr marL="13716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8pPr>
      <a:lvl9pPr marL="1828800" algn="ctr" rtl="0" fontAlgn="base">
        <a:spcBef>
          <a:spcPct val="0"/>
        </a:spcBef>
        <a:spcAft>
          <a:spcPct val="0"/>
        </a:spcAft>
        <a:defRPr sz="2800" b="1">
          <a:solidFill>
            <a:srgbClr val="0000CC"/>
          </a:solidFill>
          <a:latin typeface="Arial" panose="020B0604020202020204" pitchFamily="34" charset="0"/>
          <a:cs typeface="Arial" panose="020B0604020202020204" pitchFamily="34" charset="0"/>
        </a:defRPr>
      </a:lvl9pPr>
    </p:titleStyle>
    <p:bodyStyle>
      <a:lvl1pPr marL="342900" indent="-342900" algn="l" rtl="0" eaLnBrk="0" fontAlgn="base" hangingPunct="0">
        <a:spcBef>
          <a:spcPct val="20000"/>
        </a:spcBef>
        <a:spcAft>
          <a:spcPct val="0"/>
        </a:spcAft>
        <a:buClr>
          <a:srgbClr val="FF0000"/>
        </a:buClr>
        <a:buFont typeface="Wingdings" panose="05000000000000000000" pitchFamily="2" charset="2"/>
        <a:buChar char="q"/>
        <a:defRPr sz="2400">
          <a:solidFill>
            <a:srgbClr val="0000CC"/>
          </a:solidFill>
          <a:latin typeface="+mn-lt"/>
          <a:ea typeface="+mn-ea"/>
          <a:cs typeface="+mn-cs"/>
        </a:defRPr>
      </a:lvl1pPr>
      <a:lvl2pPr marL="742950" indent="-285750" algn="l" rtl="0" eaLnBrk="0" fontAlgn="base" hangingPunct="0">
        <a:spcBef>
          <a:spcPct val="20000"/>
        </a:spcBef>
        <a:spcAft>
          <a:spcPct val="0"/>
        </a:spcAft>
        <a:buChar char="o"/>
        <a:defRPr sz="2000">
          <a:solidFill>
            <a:srgbClr val="0000CC"/>
          </a:solidFill>
          <a:latin typeface="+mn-lt"/>
          <a:cs typeface="+mn-cs"/>
        </a:defRPr>
      </a:lvl2pPr>
      <a:lvl3pPr marL="1143000" indent="-228600" algn="l" rtl="0" eaLnBrk="0" fontAlgn="base" hangingPunct="0">
        <a:spcBef>
          <a:spcPct val="20000"/>
        </a:spcBef>
        <a:spcAft>
          <a:spcPct val="0"/>
        </a:spcAft>
        <a:buFont typeface="Wingdings" panose="05000000000000000000" pitchFamily="2" charset="2"/>
        <a:buChar char="ü"/>
        <a:defRPr sz="2000">
          <a:solidFill>
            <a:srgbClr val="0000CC"/>
          </a:solidFill>
          <a:latin typeface="+mn-lt"/>
          <a:cs typeface="+mn-cs"/>
        </a:defRPr>
      </a:lvl3pPr>
      <a:lvl4pPr marL="1600200" indent="-228600" algn="l" rtl="0" eaLnBrk="0" fontAlgn="base" hangingPunct="0">
        <a:spcBef>
          <a:spcPct val="20000"/>
        </a:spcBef>
        <a:spcAft>
          <a:spcPct val="0"/>
        </a:spcAft>
        <a:buFont typeface="Wingdings" panose="05000000000000000000" pitchFamily="2" charset="2"/>
        <a:buChar char="§"/>
        <a:defRPr sz="2000">
          <a:solidFill>
            <a:srgbClr val="0000CC"/>
          </a:solidFill>
          <a:latin typeface="+mn-lt"/>
          <a:cs typeface="+mn-cs"/>
        </a:defRPr>
      </a:lvl4pPr>
      <a:lvl5pPr marL="2057400" indent="-228600" algn="l" rtl="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5pPr>
      <a:lvl6pPr marL="25146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6pPr>
      <a:lvl7pPr marL="29718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7pPr>
      <a:lvl8pPr marL="34290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8pPr>
      <a:lvl9pPr marL="3886200" indent="-228600" algn="l" rtl="0" fontAlgn="base">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mailto:qingfu.zhang@cityu.edu.hk"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5.xml"/><Relationship Id="rId5" Type="http://schemas.openxmlformats.org/officeDocument/2006/relationships/image" Target="../media/image18.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5.xml"/><Relationship Id="rId7" Type="http://schemas.microsoft.com/office/2007/relationships/hdphoto" Target="../media/hdphoto1.wdp"/><Relationship Id="rId2" Type="http://schemas.openxmlformats.org/officeDocument/2006/relationships/slideLayout" Target="../slideLayouts/slideLayout1.xml"/><Relationship Id="rId1" Type="http://schemas.openxmlformats.org/officeDocument/2006/relationships/tags" Target="../tags/tag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9.xml"/><Relationship Id="rId7" Type="http://schemas.openxmlformats.org/officeDocument/2006/relationships/slideLayout" Target="../slideLayouts/slideLayout1.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5" Type="http://schemas.openxmlformats.org/officeDocument/2006/relationships/tags" Target="../tags/tag11.xml"/><Relationship Id="rId10" Type="http://schemas.openxmlformats.org/officeDocument/2006/relationships/image" Target="../media/image23.png"/><Relationship Id="rId4" Type="http://schemas.openxmlformats.org/officeDocument/2006/relationships/tags" Target="../tags/tag10.xml"/><Relationship Id="rId9"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jpeg"/><Relationship Id="rId3" Type="http://schemas.openxmlformats.org/officeDocument/2006/relationships/image" Target="../media/image25.png"/><Relationship Id="rId21" Type="http://schemas.openxmlformats.org/officeDocument/2006/relationships/image" Target="../media/image43.jpe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jpeg"/><Relationship Id="rId2" Type="http://schemas.openxmlformats.org/officeDocument/2006/relationships/notesSlide" Target="../notesSlides/notesSlide7.xml"/><Relationship Id="rId16" Type="http://schemas.openxmlformats.org/officeDocument/2006/relationships/image" Target="../media/image38.jpeg"/><Relationship Id="rId20" Type="http://schemas.openxmlformats.org/officeDocument/2006/relationships/image" Target="../media/image42.jpeg"/><Relationship Id="rId1" Type="http://schemas.openxmlformats.org/officeDocument/2006/relationships/slideLayout" Target="../slideLayouts/slideLayout8.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image" Target="../media/image27.png"/><Relationship Id="rId15" Type="http://schemas.openxmlformats.org/officeDocument/2006/relationships/image" Target="../media/image37.jpeg"/><Relationship Id="rId10" Type="http://schemas.openxmlformats.org/officeDocument/2006/relationships/image" Target="../media/image32.png"/><Relationship Id="rId19" Type="http://schemas.openxmlformats.org/officeDocument/2006/relationships/image" Target="../media/image41.jp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jpe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8.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FeiLiu36/EoH" TargetMode="External"/><Relationship Id="rId2" Type="http://schemas.openxmlformats.org/officeDocument/2006/relationships/image" Target="../media/image56.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4544" y="1535174"/>
            <a:ext cx="9793088" cy="1470025"/>
          </a:xfrm>
        </p:spPr>
        <p:txBody>
          <a:bodyPr/>
          <a:lstStyle/>
          <a:p>
            <a:r>
              <a:rPr lang="en-US" sz="2400" dirty="0"/>
              <a:t>LLM + Evolutionary Search for </a:t>
            </a:r>
            <a:br>
              <a:rPr lang="en-US" sz="2400" dirty="0"/>
            </a:br>
            <a:r>
              <a:rPr lang="en-US" sz="2400" dirty="0"/>
              <a:t>Automatic </a:t>
            </a:r>
            <a:r>
              <a:rPr lang="en-US" sz="2400"/>
              <a:t>Algorithm Design</a:t>
            </a:r>
            <a:br>
              <a:rPr lang="en-US" sz="2400"/>
            </a:br>
            <a:r>
              <a:rPr lang="en-US" sz="2400"/>
              <a:t>(EC</a:t>
            </a:r>
            <a:r>
              <a:rPr lang="en-US" sz="2400" dirty="0"/>
              <a:t>: From Binary Vectors </a:t>
            </a:r>
            <a:r>
              <a:rPr lang="en-US" sz="2400"/>
              <a:t>to Thoughts)</a:t>
            </a:r>
            <a:endParaRPr lang="en-US" sz="2400" dirty="0"/>
          </a:p>
        </p:txBody>
      </p:sp>
      <p:sp>
        <p:nvSpPr>
          <p:cNvPr id="3" name="Subtitle 2"/>
          <p:cNvSpPr>
            <a:spLocks noGrp="1"/>
          </p:cNvSpPr>
          <p:nvPr>
            <p:ph type="subTitle" idx="1"/>
          </p:nvPr>
        </p:nvSpPr>
        <p:spPr>
          <a:xfrm>
            <a:off x="1115616" y="3127597"/>
            <a:ext cx="7416824" cy="1752600"/>
          </a:xfrm>
        </p:spPr>
        <p:txBody>
          <a:bodyPr/>
          <a:lstStyle/>
          <a:p>
            <a:r>
              <a:rPr lang="en-US" sz="2000" dirty="0"/>
              <a:t>Qingfu Zhang  </a:t>
            </a:r>
          </a:p>
          <a:p>
            <a:r>
              <a:rPr lang="en-US" sz="2000" dirty="0"/>
              <a:t>Department of Computer Science,</a:t>
            </a:r>
          </a:p>
          <a:p>
            <a:r>
              <a:rPr lang="en-US" sz="2000" dirty="0"/>
              <a:t>City University of Hong Kong</a:t>
            </a:r>
          </a:p>
          <a:p>
            <a:r>
              <a:rPr lang="en-US" sz="2000" dirty="0"/>
              <a:t>Hong Kong</a:t>
            </a:r>
          </a:p>
          <a:p>
            <a:endParaRPr lang="en-US" sz="2000" dirty="0"/>
          </a:p>
          <a:p>
            <a:r>
              <a:rPr lang="en-US" sz="2000" dirty="0">
                <a:hlinkClick r:id="rId2"/>
              </a:rPr>
              <a:t>qingfu.zhang@cityu.edu.hk</a:t>
            </a:r>
            <a:endParaRPr lang="en-US" sz="2000" dirty="0"/>
          </a:p>
          <a:p>
            <a:endParaRPr lang="en-US" sz="2000" dirty="0"/>
          </a:p>
          <a:p>
            <a:endParaRPr lang="en-US" sz="2000" dirty="0"/>
          </a:p>
          <a:p>
            <a:endParaRPr lang="en-US" sz="2000" dirty="0"/>
          </a:p>
          <a:p>
            <a:endParaRPr lang="en-US" sz="2000" dirty="0"/>
          </a:p>
          <a:p>
            <a:endParaRPr lang="en-HK" sz="2000" dirty="0"/>
          </a:p>
          <a:p>
            <a:endParaRPr lang="en-US" sz="2000" dirty="0"/>
          </a:p>
          <a:p>
            <a:endParaRPr lang="en-US" sz="2000" dirty="0"/>
          </a:p>
          <a:p>
            <a:endParaRPr lang="en-US" sz="2000" dirty="0"/>
          </a:p>
          <a:p>
            <a:endParaRPr lang="en-US" sz="2000" dirty="0"/>
          </a:p>
          <a:p>
            <a:endParaRPr lang="en-US" sz="2000" dirty="0"/>
          </a:p>
          <a:p>
            <a:endParaRPr lang="en-US" dirty="0"/>
          </a:p>
        </p:txBody>
      </p:sp>
      <p:sp>
        <p:nvSpPr>
          <p:cNvPr id="4" name="Slide Number Placeholder 3"/>
          <p:cNvSpPr>
            <a:spLocks noGrp="1"/>
          </p:cNvSpPr>
          <p:nvPr>
            <p:ph type="sldNum" sz="quarter" idx="12"/>
          </p:nvPr>
        </p:nvSpPr>
        <p:spPr/>
        <p:txBody>
          <a:bodyPr/>
          <a:lstStyle/>
          <a:p>
            <a:pPr>
              <a:defRPr/>
            </a:pPr>
            <a:fld id="{4E19E230-34E4-4CDC-95F8-8EE19E08D8ED}" type="slidenum">
              <a:rPr lang="en-GB" smtClean="0"/>
              <a:t>1</a:t>
            </a:fld>
            <a:r>
              <a:rPr lang="en-GB" dirty="0"/>
              <a:t>	</a:t>
            </a:r>
          </a:p>
        </p:txBody>
      </p:sp>
      <p:pic>
        <p:nvPicPr>
          <p:cNvPr id="150530" name="Picture 2" descr="City University of Hong K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6" y="106084"/>
            <a:ext cx="1633364" cy="130669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2000" advTm="32186"/>
    </mc:Choice>
    <mc:Fallback xmlns="">
      <p:transition spd="slow" advTm="32186"/>
    </mc:Fallback>
  </mc:AlternateContent>
  <p:extLst mod="1"/>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1187" name="Rectangle 3"/>
              <p:cNvSpPr>
                <a:spLocks noGrp="1" noChangeArrowheads="1"/>
              </p:cNvSpPr>
              <p:nvPr>
                <p:ph type="body" idx="1"/>
              </p:nvPr>
            </p:nvSpPr>
            <p:spPr>
              <a:xfrm>
                <a:off x="755576" y="1484784"/>
                <a:ext cx="7772400" cy="4114800"/>
              </a:xfrm>
            </p:spPr>
            <p:txBody>
              <a:bodyPr/>
              <a:lstStyle/>
              <a:p>
                <a:pPr eaLnBrk="1" hangingPunct="1">
                  <a:lnSpc>
                    <a:spcPct val="90000"/>
                  </a:lnSpc>
                </a:pPr>
                <a:r>
                  <a:rPr lang="en-GB" altLang="en-US" sz="2000" b="1" dirty="0">
                    <a:solidFill>
                      <a:schemeClr val="hlink"/>
                    </a:solidFill>
                  </a:rPr>
                  <a:t>Population</a:t>
                </a:r>
                <a:r>
                  <a:rPr lang="en-GB" altLang="en-US" sz="2000" b="1" dirty="0"/>
                  <a:t> </a:t>
                </a:r>
              </a:p>
              <a:p>
                <a:pPr lvl="1" eaLnBrk="1" hangingPunct="1">
                  <a:lnSpc>
                    <a:spcPct val="90000"/>
                  </a:lnSpc>
                </a:pPr>
                <a:r>
                  <a:rPr lang="en-GB" altLang="en-US" sz="2000" dirty="0"/>
                  <a:t>The number of individuals really matters. </a:t>
                </a:r>
                <a:r>
                  <a:rPr lang="en-GB" altLang="en-US" dirty="0"/>
                  <a:t>2&gt;1. Collaboration is very useful. 1+1&gt;2. A key research issue in EC</a:t>
                </a:r>
              </a:p>
              <a:p>
                <a:pPr lvl="1" eaLnBrk="1" hangingPunct="1">
                  <a:lnSpc>
                    <a:spcPct val="90000"/>
                  </a:lnSpc>
                </a:pPr>
                <a:r>
                  <a:rPr lang="en-GB" altLang="en-US" dirty="0"/>
                  <a:t>Population can be replaced by models </a:t>
                </a:r>
                <a:endParaRPr lang="en-GB" altLang="en-US" sz="2000" dirty="0"/>
              </a:p>
              <a:p>
                <a:pPr eaLnBrk="1" hangingPunct="1">
                  <a:lnSpc>
                    <a:spcPct val="90000"/>
                  </a:lnSpc>
                </a:pPr>
                <a:r>
                  <a:rPr lang="en-GB" altLang="en-US" sz="2000" b="1" dirty="0">
                    <a:solidFill>
                      <a:schemeClr val="hlink"/>
                    </a:solidFill>
                  </a:rPr>
                  <a:t>Selection</a:t>
                </a:r>
                <a:endParaRPr lang="en-GB" altLang="en-US" sz="1600" dirty="0"/>
              </a:p>
              <a:p>
                <a:pPr lvl="1" eaLnBrk="1" hangingPunct="1">
                  <a:lnSpc>
                    <a:spcPct val="90000"/>
                  </a:lnSpc>
                </a:pPr>
                <a:r>
                  <a:rPr lang="en-GB" altLang="en-US" sz="2000" dirty="0"/>
                  <a:t>Search direction:  EAs </a:t>
                </a:r>
                <a14:m>
                  <m:oMath xmlns:m="http://schemas.openxmlformats.org/officeDocument/2006/math">
                    <m:r>
                      <a:rPr lang="en-HK" altLang="en-US" sz="2000" b="0" i="1" smtClean="0">
                        <a:latin typeface="Cambria Math" panose="02040503050406030204" pitchFamily="18" charset="0"/>
                      </a:rPr>
                      <m:t>~</m:t>
                    </m:r>
                  </m:oMath>
                </a14:m>
                <a:r>
                  <a:rPr lang="en-GB" altLang="en-US" sz="2000" dirty="0"/>
                  <a:t> Gradient decent in an transformed space (As EDAs imply). </a:t>
                </a:r>
              </a:p>
              <a:p>
                <a:pPr marL="457200" lvl="1" indent="0" eaLnBrk="1" hangingPunct="1">
                  <a:lnSpc>
                    <a:spcPct val="90000"/>
                  </a:lnSpc>
                  <a:buNone/>
                </a:pPr>
                <a:endParaRPr lang="en-GB" altLang="en-US" sz="2000" dirty="0"/>
              </a:p>
              <a:p>
                <a:pPr eaLnBrk="1" hangingPunct="1">
                  <a:lnSpc>
                    <a:spcPct val="90000"/>
                  </a:lnSpc>
                </a:pPr>
                <a:r>
                  <a:rPr lang="en-GB" altLang="en-US" sz="2000" b="1" dirty="0">
                    <a:solidFill>
                      <a:schemeClr val="hlink"/>
                    </a:solidFill>
                  </a:rPr>
                  <a:t>Crossover &amp; Mutation</a:t>
                </a:r>
              </a:p>
              <a:p>
                <a:pPr lvl="1" eaLnBrk="1" hangingPunct="1">
                  <a:lnSpc>
                    <a:spcPct val="90000"/>
                  </a:lnSpc>
                </a:pPr>
                <a:r>
                  <a:rPr lang="en-GB" altLang="en-US" dirty="0"/>
                  <a:t>Can be done for 2+ or even infinite number of solutions. </a:t>
                </a:r>
              </a:p>
              <a:p>
                <a:pPr lvl="1" eaLnBrk="1" hangingPunct="1">
                  <a:lnSpc>
                    <a:spcPct val="90000"/>
                  </a:lnSpc>
                </a:pPr>
                <a:r>
                  <a:rPr lang="en-GB" altLang="en-US" dirty="0"/>
                  <a:t>Sampling techniques. </a:t>
                </a:r>
                <a:r>
                  <a:rPr lang="en-GB" altLang="en-US" sz="2000" dirty="0"/>
                  <a:t> </a:t>
                </a:r>
                <a:r>
                  <a:rPr lang="en-GB" altLang="en-US" dirty="0"/>
                  <a:t> </a:t>
                </a:r>
              </a:p>
              <a:p>
                <a:pPr lvl="1" eaLnBrk="1" hangingPunct="1">
                  <a:lnSpc>
                    <a:spcPct val="90000"/>
                  </a:lnSpc>
                </a:pPr>
                <a:r>
                  <a:rPr lang="en-GB" altLang="en-US" sz="2000" dirty="0"/>
                  <a:t>Model-based techniques. </a:t>
                </a:r>
              </a:p>
              <a:p>
                <a:pPr eaLnBrk="1" hangingPunct="1">
                  <a:lnSpc>
                    <a:spcPct val="90000"/>
                  </a:lnSpc>
                  <a:buFont typeface="Wingdings" panose="05000000000000000000" pitchFamily="2" charset="2"/>
                  <a:buNone/>
                </a:pPr>
                <a:endParaRPr lang="en-GB" altLang="en-US" sz="2000" dirty="0"/>
              </a:p>
            </p:txBody>
          </p:sp>
        </mc:Choice>
        <mc:Fallback xmlns="">
          <p:sp>
            <p:nvSpPr>
              <p:cNvPr id="221187" name="Rectangle 3"/>
              <p:cNvSpPr>
                <a:spLocks noGrp="1" noRot="1" noChangeAspect="1" noMove="1" noResize="1" noEditPoints="1" noAdjustHandles="1" noChangeArrowheads="1" noChangeShapeType="1" noTextEdit="1"/>
              </p:cNvSpPr>
              <p:nvPr>
                <p:ph type="body" idx="1"/>
              </p:nvPr>
            </p:nvSpPr>
            <p:spPr>
              <a:xfrm>
                <a:off x="755576" y="1484784"/>
                <a:ext cx="7772400" cy="4114800"/>
              </a:xfrm>
              <a:blipFill>
                <a:blip r:embed="rId3"/>
                <a:stretch>
                  <a:fillRect l="-706" t="-1481"/>
                </a:stretch>
              </a:blipFill>
            </p:spPr>
            <p:txBody>
              <a:bodyPr/>
              <a:lstStyle/>
              <a:p>
                <a:r>
                  <a:rPr lang="en-HK">
                    <a:noFill/>
                  </a:rPr>
                  <a:t> </a:t>
                </a:r>
              </a:p>
            </p:txBody>
          </p:sp>
        </mc:Fallback>
      </mc:AlternateContent>
    </p:spTree>
    <p:extLst>
      <p:ext uri="{BB962C8B-B14F-4D97-AF65-F5344CB8AC3E}">
        <p14:creationId xmlns:p14="http://schemas.microsoft.com/office/powerpoint/2010/main" val="13205243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1187">
                                            <p:txEl>
                                              <p:pRg st="0" end="0"/>
                                            </p:txEl>
                                          </p:spTgt>
                                        </p:tgtEl>
                                        <p:attrNameLst>
                                          <p:attrName>style.visibility</p:attrName>
                                        </p:attrNameLst>
                                      </p:cBhvr>
                                      <p:to>
                                        <p:strVal val="visible"/>
                                      </p:to>
                                    </p:set>
                                    <p:animEffect transition="in" filter="blinds(horizontal)">
                                      <p:cBhvr>
                                        <p:cTn id="7" dur="500"/>
                                        <p:tgtEl>
                                          <p:spTgt spid="2211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1187">
                                            <p:txEl>
                                              <p:pRg st="1" end="1"/>
                                            </p:txEl>
                                          </p:spTgt>
                                        </p:tgtEl>
                                        <p:attrNameLst>
                                          <p:attrName>style.visibility</p:attrName>
                                        </p:attrNameLst>
                                      </p:cBhvr>
                                      <p:to>
                                        <p:strVal val="visible"/>
                                      </p:to>
                                    </p:set>
                                    <p:animEffect transition="in" filter="blinds(horizontal)">
                                      <p:cBhvr>
                                        <p:cTn id="12" dur="500"/>
                                        <p:tgtEl>
                                          <p:spTgt spid="2211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21187">
                                            <p:txEl>
                                              <p:pRg st="2" end="2"/>
                                            </p:txEl>
                                          </p:spTgt>
                                        </p:tgtEl>
                                        <p:attrNameLst>
                                          <p:attrName>style.visibility</p:attrName>
                                        </p:attrNameLst>
                                      </p:cBhvr>
                                      <p:to>
                                        <p:strVal val="visible"/>
                                      </p:to>
                                    </p:set>
                                    <p:animEffect transition="in" filter="blinds(horizontal)">
                                      <p:cBhvr>
                                        <p:cTn id="17" dur="500"/>
                                        <p:tgtEl>
                                          <p:spTgt spid="2211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1187">
                                            <p:txEl>
                                              <p:pRg st="3" end="3"/>
                                            </p:txEl>
                                          </p:spTgt>
                                        </p:tgtEl>
                                        <p:attrNameLst>
                                          <p:attrName>style.visibility</p:attrName>
                                        </p:attrNameLst>
                                      </p:cBhvr>
                                      <p:to>
                                        <p:strVal val="visible"/>
                                      </p:to>
                                    </p:set>
                                    <p:animEffect transition="in" filter="blinds(horizontal)">
                                      <p:cBhvr>
                                        <p:cTn id="22" dur="500"/>
                                        <p:tgtEl>
                                          <p:spTgt spid="22118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21187">
                                            <p:txEl>
                                              <p:pRg st="4" end="4"/>
                                            </p:txEl>
                                          </p:spTgt>
                                        </p:tgtEl>
                                        <p:attrNameLst>
                                          <p:attrName>style.visibility</p:attrName>
                                        </p:attrNameLst>
                                      </p:cBhvr>
                                      <p:to>
                                        <p:strVal val="visible"/>
                                      </p:to>
                                    </p:set>
                                    <p:animEffect transition="in" filter="blinds(horizontal)">
                                      <p:cBhvr>
                                        <p:cTn id="27" dur="500"/>
                                        <p:tgtEl>
                                          <p:spTgt spid="22118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21187">
                                            <p:txEl>
                                              <p:pRg st="6" end="6"/>
                                            </p:txEl>
                                          </p:spTgt>
                                        </p:tgtEl>
                                        <p:attrNameLst>
                                          <p:attrName>style.visibility</p:attrName>
                                        </p:attrNameLst>
                                      </p:cBhvr>
                                      <p:to>
                                        <p:strVal val="visible"/>
                                      </p:to>
                                    </p:set>
                                    <p:animEffect transition="in" filter="blinds(horizontal)">
                                      <p:cBhvr>
                                        <p:cTn id="32" dur="500"/>
                                        <p:tgtEl>
                                          <p:spTgt spid="22118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21187">
                                            <p:txEl>
                                              <p:pRg st="7" end="7"/>
                                            </p:txEl>
                                          </p:spTgt>
                                        </p:tgtEl>
                                        <p:attrNameLst>
                                          <p:attrName>style.visibility</p:attrName>
                                        </p:attrNameLst>
                                      </p:cBhvr>
                                      <p:to>
                                        <p:strVal val="visible"/>
                                      </p:to>
                                    </p:set>
                                    <p:animEffect transition="in" filter="blinds(horizontal)">
                                      <p:cBhvr>
                                        <p:cTn id="37" dur="500"/>
                                        <p:tgtEl>
                                          <p:spTgt spid="22118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21187">
                                            <p:txEl>
                                              <p:pRg st="8" end="8"/>
                                            </p:txEl>
                                          </p:spTgt>
                                        </p:tgtEl>
                                        <p:attrNameLst>
                                          <p:attrName>style.visibility</p:attrName>
                                        </p:attrNameLst>
                                      </p:cBhvr>
                                      <p:to>
                                        <p:strVal val="visible"/>
                                      </p:to>
                                    </p:set>
                                    <p:animEffect transition="in" filter="blinds(horizontal)">
                                      <p:cBhvr>
                                        <p:cTn id="42" dur="500"/>
                                        <p:tgtEl>
                                          <p:spTgt spid="22118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21187">
                                            <p:txEl>
                                              <p:pRg st="9" end="9"/>
                                            </p:txEl>
                                          </p:spTgt>
                                        </p:tgtEl>
                                        <p:attrNameLst>
                                          <p:attrName>style.visibility</p:attrName>
                                        </p:attrNameLst>
                                      </p:cBhvr>
                                      <p:to>
                                        <p:strVal val="visible"/>
                                      </p:to>
                                    </p:set>
                                    <p:animEffect transition="in" filter="blinds(horizontal)">
                                      <p:cBhvr>
                                        <p:cTn id="47" dur="500"/>
                                        <p:tgtEl>
                                          <p:spTgt spid="22118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187" grpId="0"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3143" y="118558"/>
            <a:ext cx="8229600" cy="863600"/>
          </a:xfrm>
        </p:spPr>
        <p:txBody>
          <a:bodyPr/>
          <a:lstStyle/>
          <a:p>
            <a:r>
              <a:rPr lang="en-HK" dirty="0"/>
              <a:t>Solution Representation in EC</a:t>
            </a:r>
            <a:endParaRPr lang="en-US" dirty="0"/>
          </a:p>
        </p:txBody>
      </p:sp>
      <p:sp>
        <p:nvSpPr>
          <p:cNvPr id="3" name="Content Placeholder 2"/>
          <p:cNvSpPr>
            <a:spLocks noGrp="1"/>
          </p:cNvSpPr>
          <p:nvPr>
            <p:ph idx="1"/>
          </p:nvPr>
        </p:nvSpPr>
        <p:spPr>
          <a:xfrm>
            <a:off x="185891" y="1198782"/>
            <a:ext cx="8229600" cy="4525962"/>
          </a:xfrm>
        </p:spPr>
        <p:txBody>
          <a:bodyPr/>
          <a:lstStyle/>
          <a:p>
            <a:r>
              <a:rPr lang="en-US" altLang="en-US" dirty="0">
                <a:latin typeface="Times New Roman" panose="02020603050405020304" pitchFamily="18" charset="0"/>
              </a:rPr>
              <a:t> </a:t>
            </a:r>
            <a:r>
              <a:rPr lang="en-US" altLang="en-US" sz="2000" dirty="0">
                <a:latin typeface="+mj-lt"/>
              </a:rPr>
              <a:t>During 70’s-early 90’s ,  most GA people used a binary string to represent a solution</a:t>
            </a:r>
          </a:p>
          <a:p>
            <a:pPr marL="0" indent="0">
              <a:buNone/>
            </a:pPr>
            <a:endParaRPr lang="en-HK" altLang="en-US" sz="2000" dirty="0">
              <a:latin typeface="+mj-lt"/>
            </a:endParaRPr>
          </a:p>
          <a:p>
            <a:pPr lvl="1"/>
            <a:r>
              <a:rPr lang="en-HK" altLang="en-US" dirty="0">
                <a:latin typeface="+mj-lt"/>
              </a:rPr>
              <a:t>Theoretical Reasons: Scheme theory, Building block assumption.</a:t>
            </a:r>
          </a:p>
          <a:p>
            <a:pPr marL="457200" lvl="1" indent="0">
              <a:buNone/>
            </a:pPr>
            <a:endParaRPr lang="en-HK" altLang="en-US" dirty="0">
              <a:latin typeface="+mj-lt"/>
            </a:endParaRPr>
          </a:p>
          <a:p>
            <a:pPr eaLnBrk="1" hangingPunct="1">
              <a:lnSpc>
                <a:spcPct val="90000"/>
              </a:lnSpc>
            </a:pPr>
            <a:r>
              <a:rPr lang="en-GB" altLang="en-US" sz="2000" dirty="0">
                <a:latin typeface="+mj-lt"/>
              </a:rPr>
              <a:t>Real vector     </a:t>
            </a:r>
            <a:endParaRPr lang="en-GB" altLang="en-US" sz="2000" dirty="0">
              <a:solidFill>
                <a:schemeClr val="hlink"/>
              </a:solidFill>
              <a:latin typeface="+mj-lt"/>
            </a:endParaRPr>
          </a:p>
          <a:p>
            <a:pPr marL="0" indent="0" eaLnBrk="1" hangingPunct="1">
              <a:lnSpc>
                <a:spcPct val="90000"/>
              </a:lnSpc>
              <a:buNone/>
            </a:pPr>
            <a:endParaRPr lang="en-GB" altLang="en-US" sz="2000" dirty="0">
              <a:latin typeface="+mj-lt"/>
            </a:endParaRPr>
          </a:p>
          <a:p>
            <a:pPr eaLnBrk="1" hangingPunct="1">
              <a:lnSpc>
                <a:spcPct val="90000"/>
              </a:lnSpc>
            </a:pPr>
            <a:r>
              <a:rPr lang="en-GB" altLang="en-US" sz="2000" dirty="0">
                <a:latin typeface="+mj-lt"/>
              </a:rPr>
              <a:t>Permutation vector </a:t>
            </a:r>
          </a:p>
          <a:p>
            <a:pPr marL="0" indent="0" eaLnBrk="1" hangingPunct="1">
              <a:lnSpc>
                <a:spcPct val="90000"/>
              </a:lnSpc>
              <a:buNone/>
            </a:pPr>
            <a:endParaRPr lang="en-GB" altLang="en-US" sz="2000" dirty="0">
              <a:latin typeface="+mj-lt"/>
            </a:endParaRPr>
          </a:p>
          <a:p>
            <a:pPr eaLnBrk="1" hangingPunct="1">
              <a:lnSpc>
                <a:spcPct val="90000"/>
              </a:lnSpc>
            </a:pPr>
            <a:r>
              <a:rPr lang="en-GB" altLang="en-US" sz="2000" dirty="0">
                <a:latin typeface="+mj-lt"/>
              </a:rPr>
              <a:t>Computer Program (GP): search for a good program</a:t>
            </a:r>
          </a:p>
          <a:p>
            <a:pPr eaLnBrk="1" hangingPunct="1">
              <a:lnSpc>
                <a:spcPct val="90000"/>
              </a:lnSpc>
            </a:pPr>
            <a:endParaRPr lang="en-GB" altLang="en-US" sz="2000" dirty="0">
              <a:latin typeface="+mj-lt"/>
            </a:endParaRPr>
          </a:p>
          <a:p>
            <a:pPr eaLnBrk="1" hangingPunct="1">
              <a:lnSpc>
                <a:spcPct val="90000"/>
              </a:lnSpc>
            </a:pPr>
            <a:r>
              <a:rPr lang="en-GB" altLang="en-US" sz="2000" dirty="0">
                <a:latin typeface="+mj-lt"/>
              </a:rPr>
              <a:t>Any data structure.   </a:t>
            </a:r>
            <a:endParaRPr lang="en-HK" altLang="en-US" sz="2000" dirty="0">
              <a:latin typeface="+mj-lt"/>
            </a:endParaRPr>
          </a:p>
          <a:p>
            <a:pPr marL="457200" lvl="1" indent="0">
              <a:buNone/>
            </a:pPr>
            <a:endParaRPr lang="en-HK" altLang="en-US" dirty="0">
              <a:latin typeface="Times New Roman" panose="02020603050405020304" pitchFamily="18" charset="0"/>
            </a:endParaRPr>
          </a:p>
          <a:p>
            <a:pPr marL="457200" lvl="1" indent="0">
              <a:buNone/>
            </a:pPr>
            <a:r>
              <a:rPr lang="en-HK" altLang="en-US" dirty="0">
                <a:latin typeface="Times New Roman" panose="02020603050405020304" pitchFamily="18" charset="0"/>
              </a:rPr>
              <a:t> </a:t>
            </a:r>
            <a:endParaRPr lang="en-US" altLang="en-US" dirty="0">
              <a:latin typeface="Times New Roman" panose="02020603050405020304" pitchFamily="18" charset="0"/>
            </a:endParaRPr>
          </a:p>
          <a:p>
            <a:pPr marL="0" indent="0">
              <a:buNone/>
            </a:pPr>
            <a:r>
              <a:rPr lang="en-HK" altLang="en-US" sz="2800" dirty="0">
                <a:latin typeface="Times New Roman" panose="02020603050405020304" pitchFamily="18" charset="0"/>
              </a:rPr>
              <a:t>  </a:t>
            </a:r>
            <a:endParaRPr lang="en-US" altLang="en-US" sz="2800" dirty="0">
              <a:latin typeface="Times New Roman" panose="02020603050405020304" pitchFamily="18" charset="0"/>
            </a:endParaRPr>
          </a:p>
          <a:p>
            <a:pPr marL="0" indent="0">
              <a:buNone/>
            </a:pPr>
            <a:r>
              <a:rPr lang="en-HK" dirty="0"/>
              <a:t> </a:t>
            </a:r>
          </a:p>
          <a:p>
            <a:pPr marL="0" indent="0">
              <a:buNone/>
            </a:pPr>
            <a:endParaRPr lang="en-HK" sz="2800" dirty="0">
              <a:latin typeface="Times New Roman" panose="02020603050405020304" pitchFamily="18" charset="0"/>
            </a:endParaRPr>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11</a:t>
            </a:fld>
            <a:r>
              <a:rPr lang="en-GB" dirty="0"/>
              <a:t>	</a:t>
            </a:r>
          </a:p>
        </p:txBody>
      </p:sp>
      <p:grpSp>
        <p:nvGrpSpPr>
          <p:cNvPr id="292" name="Group 6"/>
          <p:cNvGrpSpPr>
            <a:grpSpLocks/>
          </p:cNvGrpSpPr>
          <p:nvPr/>
        </p:nvGrpSpPr>
        <p:grpSpPr bwMode="auto">
          <a:xfrm>
            <a:off x="3113241" y="1844824"/>
            <a:ext cx="2374900" cy="384175"/>
            <a:chOff x="8532" y="10790"/>
            <a:chExt cx="3179" cy="606"/>
          </a:xfrm>
        </p:grpSpPr>
        <p:grpSp>
          <p:nvGrpSpPr>
            <p:cNvPr id="293" name="Group 292"/>
            <p:cNvGrpSpPr>
              <a:grpSpLocks/>
            </p:cNvGrpSpPr>
            <p:nvPr/>
          </p:nvGrpSpPr>
          <p:grpSpPr bwMode="auto">
            <a:xfrm>
              <a:off x="8906" y="10790"/>
              <a:ext cx="561" cy="606"/>
              <a:chOff x="8158" y="10932"/>
              <a:chExt cx="561" cy="606"/>
            </a:xfrm>
          </p:grpSpPr>
          <p:sp>
            <p:nvSpPr>
              <p:cNvPr id="315" name="Oval 8"/>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16" name="Text Box 9"/>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0</a:t>
                </a:r>
              </a:p>
            </p:txBody>
          </p:sp>
        </p:grpSp>
        <p:grpSp>
          <p:nvGrpSpPr>
            <p:cNvPr id="294" name="Group 10"/>
            <p:cNvGrpSpPr>
              <a:grpSpLocks/>
            </p:cNvGrpSpPr>
            <p:nvPr/>
          </p:nvGrpSpPr>
          <p:grpSpPr bwMode="auto">
            <a:xfrm>
              <a:off x="8532" y="10790"/>
              <a:ext cx="561" cy="606"/>
              <a:chOff x="8158" y="10932"/>
              <a:chExt cx="561" cy="606"/>
            </a:xfrm>
          </p:grpSpPr>
          <p:sp>
            <p:nvSpPr>
              <p:cNvPr id="313" name="Oval 11"/>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14" name="Text Box 12"/>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0</a:t>
                </a:r>
              </a:p>
            </p:txBody>
          </p:sp>
        </p:grpSp>
        <p:grpSp>
          <p:nvGrpSpPr>
            <p:cNvPr id="295" name="Group 13"/>
            <p:cNvGrpSpPr>
              <a:grpSpLocks/>
            </p:cNvGrpSpPr>
            <p:nvPr/>
          </p:nvGrpSpPr>
          <p:grpSpPr bwMode="auto">
            <a:xfrm>
              <a:off x="9654" y="10790"/>
              <a:ext cx="561" cy="606"/>
              <a:chOff x="8158" y="10932"/>
              <a:chExt cx="561" cy="606"/>
            </a:xfrm>
          </p:grpSpPr>
          <p:sp>
            <p:nvSpPr>
              <p:cNvPr id="311" name="Oval 14"/>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12" name="Text Box 15"/>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0</a:t>
                </a:r>
              </a:p>
            </p:txBody>
          </p:sp>
        </p:grpSp>
        <p:grpSp>
          <p:nvGrpSpPr>
            <p:cNvPr id="296" name="Group 16"/>
            <p:cNvGrpSpPr>
              <a:grpSpLocks/>
            </p:cNvGrpSpPr>
            <p:nvPr/>
          </p:nvGrpSpPr>
          <p:grpSpPr bwMode="auto">
            <a:xfrm>
              <a:off x="9280" y="10790"/>
              <a:ext cx="561" cy="606"/>
              <a:chOff x="8158" y="10932"/>
              <a:chExt cx="561" cy="606"/>
            </a:xfrm>
          </p:grpSpPr>
          <p:sp>
            <p:nvSpPr>
              <p:cNvPr id="309" name="Oval 17"/>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10" name="Text Box 18"/>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1</a:t>
                </a:r>
              </a:p>
            </p:txBody>
          </p:sp>
        </p:grpSp>
        <p:grpSp>
          <p:nvGrpSpPr>
            <p:cNvPr id="297" name="Group 19"/>
            <p:cNvGrpSpPr>
              <a:grpSpLocks/>
            </p:cNvGrpSpPr>
            <p:nvPr/>
          </p:nvGrpSpPr>
          <p:grpSpPr bwMode="auto">
            <a:xfrm>
              <a:off x="10402" y="10790"/>
              <a:ext cx="561" cy="606"/>
              <a:chOff x="8158" y="10932"/>
              <a:chExt cx="561" cy="606"/>
            </a:xfrm>
          </p:grpSpPr>
          <p:sp>
            <p:nvSpPr>
              <p:cNvPr id="307" name="Oval 20"/>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08" name="Text Box 21"/>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0</a:t>
                </a:r>
              </a:p>
            </p:txBody>
          </p:sp>
        </p:grpSp>
        <p:grpSp>
          <p:nvGrpSpPr>
            <p:cNvPr id="298" name="Group 22"/>
            <p:cNvGrpSpPr>
              <a:grpSpLocks/>
            </p:cNvGrpSpPr>
            <p:nvPr/>
          </p:nvGrpSpPr>
          <p:grpSpPr bwMode="auto">
            <a:xfrm>
              <a:off x="10028" y="10790"/>
              <a:ext cx="561" cy="606"/>
              <a:chOff x="8158" y="10932"/>
              <a:chExt cx="561" cy="606"/>
            </a:xfrm>
          </p:grpSpPr>
          <p:sp>
            <p:nvSpPr>
              <p:cNvPr id="305" name="Oval 23"/>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06" name="Text Box 24"/>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1</a:t>
                </a:r>
              </a:p>
            </p:txBody>
          </p:sp>
        </p:grpSp>
        <p:grpSp>
          <p:nvGrpSpPr>
            <p:cNvPr id="299" name="Group 25"/>
            <p:cNvGrpSpPr>
              <a:grpSpLocks/>
            </p:cNvGrpSpPr>
            <p:nvPr/>
          </p:nvGrpSpPr>
          <p:grpSpPr bwMode="auto">
            <a:xfrm>
              <a:off x="11150" y="10790"/>
              <a:ext cx="561" cy="606"/>
              <a:chOff x="8158" y="10932"/>
              <a:chExt cx="561" cy="606"/>
            </a:xfrm>
          </p:grpSpPr>
          <p:sp>
            <p:nvSpPr>
              <p:cNvPr id="303" name="Oval 26"/>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04" name="Text Box 27"/>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1</a:t>
                </a:r>
              </a:p>
            </p:txBody>
          </p:sp>
        </p:grpSp>
        <p:grpSp>
          <p:nvGrpSpPr>
            <p:cNvPr id="300" name="Group 28"/>
            <p:cNvGrpSpPr>
              <a:grpSpLocks/>
            </p:cNvGrpSpPr>
            <p:nvPr/>
          </p:nvGrpSpPr>
          <p:grpSpPr bwMode="auto">
            <a:xfrm>
              <a:off x="10776" y="10790"/>
              <a:ext cx="561" cy="606"/>
              <a:chOff x="8158" y="10932"/>
              <a:chExt cx="561" cy="606"/>
            </a:xfrm>
          </p:grpSpPr>
          <p:sp>
            <p:nvSpPr>
              <p:cNvPr id="301" name="Oval 29"/>
              <p:cNvSpPr>
                <a:spLocks noChangeArrowheads="1"/>
              </p:cNvSpPr>
              <p:nvPr/>
            </p:nvSpPr>
            <p:spPr bwMode="auto">
              <a:xfrm>
                <a:off x="8218" y="10932"/>
                <a:ext cx="374" cy="561"/>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eaLnBrk="1" hangingPunct="1">
                  <a:spcBef>
                    <a:spcPct val="0"/>
                  </a:spcBef>
                  <a:buClrTx/>
                  <a:buSzTx/>
                  <a:buFontTx/>
                  <a:buNone/>
                </a:pPr>
                <a:endParaRPr lang="en-US" altLang="en-US" sz="2000" dirty="0">
                  <a:solidFill>
                    <a:schemeClr val="folHlink"/>
                  </a:solidFill>
                  <a:latin typeface="Times New Roman" panose="02020603050405020304" pitchFamily="18" charset="0"/>
                </a:endParaRPr>
              </a:p>
            </p:txBody>
          </p:sp>
          <p:sp>
            <p:nvSpPr>
              <p:cNvPr id="302" name="Text Box 30"/>
              <p:cNvSpPr txBox="1">
                <a:spLocks noChangeArrowheads="1"/>
              </p:cNvSpPr>
              <p:nvPr/>
            </p:nvSpPr>
            <p:spPr bwMode="auto">
              <a:xfrm>
                <a:off x="8158" y="10977"/>
                <a:ext cx="561" cy="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defRPr>
                </a:lvl9pPr>
              </a:lstStyle>
              <a:p>
                <a:pPr algn="ctr">
                  <a:spcBef>
                    <a:spcPct val="0"/>
                  </a:spcBef>
                  <a:buClrTx/>
                  <a:buSzTx/>
                  <a:buFontTx/>
                  <a:buNone/>
                </a:pPr>
                <a:r>
                  <a:rPr lang="en-US" altLang="en-US" sz="1400" dirty="0">
                    <a:latin typeface="Times New Roman" panose="02020603050405020304" pitchFamily="18" charset="0"/>
                  </a:rPr>
                  <a:t>1</a:t>
                </a:r>
              </a:p>
            </p:txBody>
          </p:sp>
        </p:grpSp>
      </p:grpSp>
    </p:spTree>
    <p:extLst>
      <p:ext uri="{BB962C8B-B14F-4D97-AF65-F5344CB8AC3E}">
        <p14:creationId xmlns:p14="http://schemas.microsoft.com/office/powerpoint/2010/main" val="4088223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404664"/>
            <a:ext cx="8229600" cy="863600"/>
          </a:xfrm>
        </p:spPr>
        <p:txBody>
          <a:bodyPr/>
          <a:lstStyle/>
          <a:p>
            <a:r>
              <a:rPr lang="en-HK" dirty="0"/>
              <a:t>Evolutionary Alg vs Traditional Opt Alg</a:t>
            </a:r>
            <a:endParaRPr lang="en-US" dirty="0"/>
          </a:p>
        </p:txBody>
      </p:sp>
      <p:sp>
        <p:nvSpPr>
          <p:cNvPr id="3" name="Content Placeholder 2"/>
          <p:cNvSpPr>
            <a:spLocks noGrp="1"/>
          </p:cNvSpPr>
          <p:nvPr>
            <p:ph idx="1"/>
          </p:nvPr>
        </p:nvSpPr>
        <p:spPr>
          <a:xfrm>
            <a:off x="467544" y="1279939"/>
            <a:ext cx="8291264" cy="4885456"/>
          </a:xfrm>
        </p:spPr>
        <p:txBody>
          <a:bodyPr/>
          <a:lstStyle/>
          <a:p>
            <a:r>
              <a:rPr lang="en-HK" dirty="0"/>
              <a:t>Traditional math program methods</a:t>
            </a:r>
          </a:p>
          <a:p>
            <a:pPr lvl="1"/>
            <a:r>
              <a:rPr lang="en-HK" dirty="0"/>
              <a:t>Efficient, with theoretical guarantee. </a:t>
            </a:r>
          </a:p>
          <a:p>
            <a:pPr lvl="1"/>
            <a:r>
              <a:rPr lang="en-HK" dirty="0"/>
              <a:t>Domain knowledge, good math properties.</a:t>
            </a:r>
          </a:p>
          <a:p>
            <a:pPr lvl="1"/>
            <a:r>
              <a:rPr lang="en-HK" dirty="0"/>
              <a:t>A solution must be represented as a well-understood math object (modelling). </a:t>
            </a:r>
          </a:p>
          <a:p>
            <a:pPr marL="457200" lvl="1" indent="0">
              <a:buNone/>
            </a:pPr>
            <a:endParaRPr lang="en-HK" dirty="0"/>
          </a:p>
          <a:p>
            <a:r>
              <a:rPr lang="en-HK" dirty="0"/>
              <a:t>Evolutionary algorithms (most heuristics)</a:t>
            </a:r>
          </a:p>
          <a:p>
            <a:pPr lvl="1"/>
            <a:endParaRPr lang="en-HK" dirty="0"/>
          </a:p>
          <a:p>
            <a:pPr lvl="1"/>
            <a:r>
              <a:rPr lang="en-HK" dirty="0"/>
              <a:t>Not very efficient. Often without theoretical guarantee</a:t>
            </a:r>
          </a:p>
          <a:p>
            <a:pPr lvl="1"/>
            <a:r>
              <a:rPr lang="en-HK" dirty="0"/>
              <a:t>Easy to implement. Suitable when little problem-specific knowledge is available.  </a:t>
            </a:r>
          </a:p>
          <a:p>
            <a:pPr lvl="1"/>
            <a:r>
              <a:rPr lang="en-HK" dirty="0"/>
              <a:t>In principle, solution can be represented in any data structure.</a:t>
            </a:r>
          </a:p>
          <a:p>
            <a:pPr marL="457200" lvl="1" indent="0">
              <a:buNone/>
            </a:pPr>
            <a:r>
              <a:rPr lang="en-HK" dirty="0"/>
              <a:t> </a:t>
            </a:r>
          </a:p>
          <a:p>
            <a:pPr marL="57150" indent="0">
              <a:buNone/>
            </a:pPr>
            <a:r>
              <a:rPr lang="en-HK" dirty="0"/>
              <a:t>It is a big challenge to do optimization when solutions are “thoughts” or “ideas”.</a:t>
            </a:r>
          </a:p>
          <a:p>
            <a:pPr marL="457200" lvl="1" indent="0">
              <a:buNone/>
            </a:pPr>
            <a:endParaRPr lang="en-HK" dirty="0"/>
          </a:p>
          <a:p>
            <a:pPr marL="457200" lvl="1" indent="0">
              <a:buNone/>
            </a:pPr>
            <a:endParaRPr lang="en-HK"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12</a:t>
            </a:fld>
            <a:r>
              <a:rPr lang="en-GB" dirty="0"/>
              <a:t>	</a:t>
            </a:r>
          </a:p>
        </p:txBody>
      </p:sp>
    </p:spTree>
    <p:extLst>
      <p:ext uri="{BB962C8B-B14F-4D97-AF65-F5344CB8AC3E}">
        <p14:creationId xmlns:p14="http://schemas.microsoft.com/office/powerpoint/2010/main" val="2513220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HK" sz="2000" dirty="0"/>
              <a:t>Evolutionary Algorithms </a:t>
            </a:r>
          </a:p>
          <a:p>
            <a:r>
              <a:rPr lang="en-HK" sz="2000" dirty="0"/>
              <a:t>Impossible Triangle in Alg Design </a:t>
            </a:r>
            <a:endParaRPr lang="en-US" sz="2000" dirty="0"/>
          </a:p>
          <a:p>
            <a:r>
              <a:rPr lang="en-HK" sz="2000" dirty="0">
                <a:solidFill>
                  <a:srgbClr val="B2B2B2"/>
                </a:solidFill>
              </a:rPr>
              <a:t>Automatic Algorithm Design </a:t>
            </a:r>
            <a:endParaRPr lang="en-US" sz="2000" dirty="0">
              <a:solidFill>
                <a:srgbClr val="B2B2B2"/>
              </a:solidFill>
            </a:endParaRPr>
          </a:p>
          <a:p>
            <a:r>
              <a:rPr lang="en-US" sz="2000" dirty="0">
                <a:solidFill>
                  <a:srgbClr val="B2B2B2"/>
                </a:solidFill>
              </a:rPr>
              <a:t>Evolution of Heuristics </a:t>
            </a:r>
          </a:p>
          <a:p>
            <a:r>
              <a:rPr lang="en-US" sz="2000" dirty="0">
                <a:solidFill>
                  <a:srgbClr val="B2B2B2"/>
                </a:solidFill>
              </a:rPr>
              <a:t>Conclusions</a:t>
            </a:r>
            <a:endParaRPr lang="en-US" sz="2400" dirty="0">
              <a:solidFill>
                <a:srgbClr val="B2B2B2"/>
              </a:solidFill>
            </a:endParaRPr>
          </a:p>
          <a:p>
            <a:pPr marL="457200" lvl="1" indent="0">
              <a:buNone/>
            </a:pP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13</a:t>
            </a:fld>
            <a:r>
              <a:rPr lang="en-GB" dirty="0"/>
              <a:t>	</a:t>
            </a:r>
          </a:p>
        </p:txBody>
      </p:sp>
    </p:spTree>
    <p:custDataLst>
      <p:tags r:id="rId1"/>
    </p:custDataLst>
    <p:extLst>
      <p:ext uri="{BB962C8B-B14F-4D97-AF65-F5344CB8AC3E}">
        <p14:creationId xmlns:p14="http://schemas.microsoft.com/office/powerpoint/2010/main" val="1587626747"/>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txBox="1">
            <a:spLocks noGrp="1"/>
          </p:cNvSpPr>
          <p:nvPr>
            <p:ph type="title"/>
          </p:nvPr>
        </p:nvSpPr>
        <p:spPr>
          <a:xfrm>
            <a:off x="707805" y="858556"/>
            <a:ext cx="7763664" cy="507831"/>
          </a:xfrm>
          <a:prstGeom prst="rect">
            <a:avLst/>
          </a:prstGeom>
          <a:noFill/>
        </p:spPr>
        <p:txBody>
          <a:bodyPr wrap="none" rtlCol="0">
            <a:spAutoFit/>
          </a:bodyPr>
          <a:lstStyle/>
          <a:p>
            <a:r>
              <a:rPr lang="en-US" sz="2700" dirty="0"/>
              <a:t>Impossible triangle for NP-complete problems</a:t>
            </a:r>
          </a:p>
        </p:txBody>
      </p:sp>
      <p:pic>
        <p:nvPicPr>
          <p:cNvPr id="2052" name="Picture 4" descr=" Optical - Penrose Triangle - Free Transparent PNG Download - PNGkey"/>
          <p:cNvPicPr>
            <a:picLocks noGrp="1" noChangeAspect="1" noChangeArrowheads="1"/>
          </p:cNvPicPr>
          <p:nvPr>
            <p:ph sz="half" idx="1"/>
          </p:nvPr>
        </p:nvPicPr>
        <p:blipFill>
          <a:blip r:embed="rId2" cstate="print">
            <a:extLst>
              <a:ext uri="{28A0092B-C50C-407E-A947-70E740481C1C}">
                <a14:useLocalDpi xmlns:a14="http://schemas.microsoft.com/office/drawing/2010/main" val="0"/>
              </a:ext>
            </a:extLst>
          </a:blip>
          <a:stretch>
            <a:fillRect/>
          </a:stretch>
        </p:blipFill>
        <p:spPr bwMode="auto">
          <a:xfrm>
            <a:off x="2783386" y="2475135"/>
            <a:ext cx="3227390" cy="20348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43808" y="4530893"/>
            <a:ext cx="971885" cy="323165"/>
          </a:xfrm>
          <a:prstGeom prst="rect">
            <a:avLst/>
          </a:prstGeom>
          <a:noFill/>
        </p:spPr>
        <p:txBody>
          <a:bodyPr wrap="square" rtlCol="0">
            <a:spAutoFit/>
          </a:bodyPr>
          <a:lstStyle/>
          <a:p>
            <a:r>
              <a:rPr lang="en-US" sz="1500" b="1" dirty="0">
                <a:solidFill>
                  <a:srgbClr val="FF0000"/>
                </a:solidFill>
              </a:rPr>
              <a:t>Optimal</a:t>
            </a:r>
          </a:p>
        </p:txBody>
      </p:sp>
      <p:sp>
        <p:nvSpPr>
          <p:cNvPr id="9" name="TextBox 8"/>
          <p:cNvSpPr txBox="1"/>
          <p:nvPr/>
        </p:nvSpPr>
        <p:spPr>
          <a:xfrm>
            <a:off x="5181142" y="4539783"/>
            <a:ext cx="3219144" cy="369332"/>
          </a:xfrm>
          <a:prstGeom prst="rect">
            <a:avLst/>
          </a:prstGeom>
          <a:noFill/>
        </p:spPr>
        <p:txBody>
          <a:bodyPr wrap="square" rtlCol="0">
            <a:spAutoFit/>
          </a:bodyPr>
          <a:lstStyle/>
          <a:p>
            <a:r>
              <a:rPr lang="en-US" b="1" dirty="0">
                <a:solidFill>
                  <a:srgbClr val="FF0000"/>
                </a:solidFill>
              </a:rPr>
              <a:t>Fast=Polynomial Time</a:t>
            </a:r>
          </a:p>
        </p:txBody>
      </p:sp>
      <p:sp>
        <p:nvSpPr>
          <p:cNvPr id="10" name="TextBox 9"/>
          <p:cNvSpPr txBox="1"/>
          <p:nvPr/>
        </p:nvSpPr>
        <p:spPr>
          <a:xfrm>
            <a:off x="3887067" y="2060393"/>
            <a:ext cx="1294075" cy="553998"/>
          </a:xfrm>
          <a:prstGeom prst="rect">
            <a:avLst/>
          </a:prstGeom>
          <a:noFill/>
        </p:spPr>
        <p:txBody>
          <a:bodyPr wrap="square" rtlCol="0">
            <a:spAutoFit/>
          </a:bodyPr>
          <a:lstStyle/>
          <a:p>
            <a:r>
              <a:rPr lang="en-US" sz="1500" b="1" dirty="0">
                <a:solidFill>
                  <a:srgbClr val="FF0000"/>
                </a:solidFill>
              </a:rPr>
              <a:t>Any Instance </a:t>
            </a:r>
          </a:p>
        </p:txBody>
      </p:sp>
      <p:sp>
        <p:nvSpPr>
          <p:cNvPr id="11" name="TextBox 10"/>
          <p:cNvSpPr txBox="1"/>
          <p:nvPr/>
        </p:nvSpPr>
        <p:spPr>
          <a:xfrm>
            <a:off x="3503827" y="5517232"/>
            <a:ext cx="2171620" cy="461665"/>
          </a:xfrm>
          <a:prstGeom prst="rect">
            <a:avLst/>
          </a:prstGeom>
          <a:noFill/>
        </p:spPr>
        <p:txBody>
          <a:bodyPr wrap="none" rtlCol="0">
            <a:spAutoFit/>
          </a:bodyPr>
          <a:lstStyle/>
          <a:p>
            <a:r>
              <a:rPr lang="en-HK" sz="2400" b="1" dirty="0"/>
              <a:t>Unless NP=P </a:t>
            </a:r>
            <a:endParaRPr lang="en-US" sz="2400" b="1" dirty="0"/>
          </a:p>
        </p:txBody>
      </p:sp>
    </p:spTree>
    <p:extLst>
      <p:ext uri="{BB962C8B-B14F-4D97-AF65-F5344CB8AC3E}">
        <p14:creationId xmlns:p14="http://schemas.microsoft.com/office/powerpoint/2010/main" val="403446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14:m>
                  <m:oMath xmlns:m="http://schemas.openxmlformats.org/officeDocument/2006/math">
                    <m:r>
                      <a:rPr lang="en-US" sz="2700" b="1" i="1" smtClean="0">
                        <a:solidFill>
                          <a:schemeClr val="tx1"/>
                        </a:solidFill>
                        <a:latin typeface="Cambria Math" panose="02040503050406030204" pitchFamily="18" charset="0"/>
                        <a:ea typeface="Cambria Math" panose="02040503050406030204" pitchFamily="18" charset="0"/>
                      </a:rPr>
                      <m:t>𝜺</m:t>
                    </m:r>
                  </m:oMath>
                </a14:m>
                <a:r>
                  <a:rPr lang="en-US" sz="2700" dirty="0">
                    <a:solidFill>
                      <a:schemeClr val="tx1"/>
                    </a:solidFill>
                  </a:rPr>
                  <a:t>-approximation algorithm</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628650" y="2226469"/>
                <a:ext cx="8058150" cy="3263504"/>
              </a:xfrm>
            </p:spPr>
            <p:txBody>
              <a:bodyPr>
                <a:normAutofit lnSpcReduction="10000"/>
              </a:bodyPr>
              <a:lstStyle/>
              <a:p>
                <a:endParaRPr lang="en-US" sz="1800" dirty="0"/>
              </a:p>
              <a:p>
                <a:pPr lvl="1"/>
                <a:r>
                  <a:rPr lang="en-US" dirty="0"/>
                  <a:t>Running time= polynomial time for all instances   </a:t>
                </a:r>
              </a:p>
              <a:p>
                <a:pPr marL="342900" lvl="1" indent="0">
                  <a:buNone/>
                </a:pPr>
                <a:endParaRPr lang="en-US" dirty="0"/>
              </a:p>
              <a:p>
                <a:pPr lvl="1"/>
                <a14:m>
                  <m:oMath xmlns:m="http://schemas.openxmlformats.org/officeDocument/2006/math">
                    <m:f>
                      <m:fPr>
                        <m:ctrlPr>
                          <a:rPr lang="en-US" b="0" i="1" smtClean="0">
                            <a:latin typeface="Cambria Math" panose="02040503050406030204" pitchFamily="18" charset="0"/>
                          </a:rPr>
                        </m:ctrlPr>
                      </m:fPr>
                      <m:num>
                        <m:r>
                          <a:rPr lang="en-US" i="1">
                            <a:latin typeface="Cambria Math" panose="02040503050406030204" pitchFamily="18" charset="0"/>
                          </a:rPr>
                          <m:t>𝑇h𝑒</m:t>
                        </m:r>
                        <m:r>
                          <a:rPr lang="en-US" i="1">
                            <a:latin typeface="Cambria Math" panose="02040503050406030204" pitchFamily="18" charset="0"/>
                          </a:rPr>
                          <m:t> </m:t>
                        </m:r>
                        <m:r>
                          <a:rPr lang="en-US" i="1">
                            <a:latin typeface="Cambria Math" panose="02040503050406030204" pitchFamily="18" charset="0"/>
                          </a:rPr>
                          <m:t>𝑓</m:t>
                        </m:r>
                        <m:r>
                          <a:rPr lang="en-US" i="1">
                            <a:latin typeface="Cambria Math" panose="02040503050406030204" pitchFamily="18" charset="0"/>
                          </a:rPr>
                          <m:t>−</m:t>
                        </m:r>
                        <m:r>
                          <a:rPr lang="en-US" i="1">
                            <a:latin typeface="Cambria Math" panose="02040503050406030204" pitchFamily="18" charset="0"/>
                          </a:rPr>
                          <m:t>𝑣𝑎𝑙𝑢𝑒</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𝑡h𝑒</m:t>
                        </m:r>
                        <m:r>
                          <a:rPr lang="en-US" i="1">
                            <a:latin typeface="Cambria Math" panose="02040503050406030204" pitchFamily="18" charset="0"/>
                          </a:rPr>
                          <m:t> </m:t>
                        </m:r>
                        <m:r>
                          <a:rPr lang="en-US" i="1">
                            <a:latin typeface="Cambria Math" panose="02040503050406030204" pitchFamily="18" charset="0"/>
                          </a:rPr>
                          <m:t>𝑜𝑏𝑎𝑖𝑛𝑒𝑑</m:t>
                        </m:r>
                        <m:r>
                          <a:rPr lang="en-US" b="0" i="1" smtClean="0">
                            <a:latin typeface="Cambria Math" panose="02040503050406030204" pitchFamily="18" charset="0"/>
                          </a:rPr>
                          <m:t>  </m:t>
                        </m:r>
                        <m:r>
                          <a:rPr lang="en-US" b="0" i="1" smtClean="0">
                            <a:latin typeface="Cambria Math" panose="02040503050406030204" pitchFamily="18" charset="0"/>
                          </a:rPr>
                          <m:t>𝑠𝑜𝑙𝑢𝑡𝑖𝑜𝑛</m:t>
                        </m:r>
                      </m:num>
                      <m:den>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𝑎𝑛</m:t>
                        </m:r>
                        <m:r>
                          <a:rPr lang="en-US" b="0" i="1" smtClean="0">
                            <a:latin typeface="Cambria Math" panose="02040503050406030204" pitchFamily="18" charset="0"/>
                          </a:rPr>
                          <m:t> </m:t>
                        </m:r>
                        <m:r>
                          <a:rPr lang="en-US" b="0" i="1" smtClean="0">
                            <a:latin typeface="Cambria Math" panose="02040503050406030204" pitchFamily="18" charset="0"/>
                          </a:rPr>
                          <m:t>𝑜𝑝𝑡𝑖𝑚𝑎𝑙</m:t>
                        </m:r>
                        <m:r>
                          <a:rPr lang="en-US" b="0" i="1" smtClean="0">
                            <a:latin typeface="Cambria Math" panose="02040503050406030204" pitchFamily="18" charset="0"/>
                          </a:rPr>
                          <m:t> </m:t>
                        </m:r>
                        <m:r>
                          <a:rPr lang="en-US" b="0" i="1" smtClean="0">
                            <a:latin typeface="Cambria Math" panose="02040503050406030204" pitchFamily="18" charset="0"/>
                          </a:rPr>
                          <m:t>𝑠𝑜𝑙𝑢𝑡𝑖𝑢𝑜𝑛</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𝜀</m:t>
                    </m:r>
                    <m:r>
                      <a:rPr lang="en-US" b="0" i="0" smtClean="0">
                        <a:latin typeface="Cambria Math" panose="02040503050406030204" pitchFamily="18" charset="0"/>
                        <a:ea typeface="Cambria Math" panose="02040503050406030204" pitchFamily="18" charset="0"/>
                      </a:rPr>
                      <m:t> </m:t>
                    </m:r>
                  </m:oMath>
                </a14:m>
                <a:r>
                  <a:rPr lang="en-HK" dirty="0">
                    <a:ea typeface="Cambria Math" panose="02040503050406030204" pitchFamily="18" charset="0"/>
                  </a:rPr>
                  <a:t> for minimization problem  </a:t>
                </a:r>
              </a:p>
              <a:p>
                <a:pPr marL="342900" lvl="1" indent="0">
                  <a:buNone/>
                </a:pPr>
                <a:r>
                  <a:rPr lang="en-HK" dirty="0">
                    <a:ea typeface="Cambria Math" panose="02040503050406030204" pitchFamily="18" charset="0"/>
                  </a:rPr>
                  <a:t>                                                               (</a:t>
                </a:r>
                <a14:m>
                  <m:oMath xmlns:m="http://schemas.openxmlformats.org/officeDocument/2006/math">
                    <m:r>
                      <a:rPr lang="en-HK" i="1">
                        <a:latin typeface="Cambria Math" panose="02040503050406030204" pitchFamily="18" charset="0"/>
                        <a:ea typeface="Cambria Math" panose="02040503050406030204" pitchFamily="18" charset="0"/>
                      </a:rPr>
                      <m:t>≥</m:t>
                    </m:r>
                    <m:r>
                      <a:rPr lang="en-HK" i="1">
                        <a:latin typeface="Cambria Math" panose="02040503050406030204" pitchFamily="18" charset="0"/>
                        <a:ea typeface="Cambria Math" panose="02040503050406030204" pitchFamily="18" charset="0"/>
                      </a:rPr>
                      <m:t>𝜀</m:t>
                    </m:r>
                    <m:r>
                      <a:rPr lang="en-US" i="1">
                        <a:latin typeface="Cambria Math" panose="02040503050406030204" pitchFamily="18" charset="0"/>
                        <a:ea typeface="Cambria Math" panose="02040503050406030204" pitchFamily="18" charset="0"/>
                      </a:rPr>
                      <m:t> </m:t>
                    </m:r>
                  </m:oMath>
                </a14:m>
                <a:r>
                  <a:rPr lang="en-HK" dirty="0">
                    <a:ea typeface="Cambria Math" panose="02040503050406030204" pitchFamily="18" charset="0"/>
                  </a:rPr>
                  <a:t>for maximization problem)</a:t>
                </a:r>
              </a:p>
              <a:p>
                <a:pPr marL="342900" lvl="1" indent="0">
                  <a:buNone/>
                </a:pPr>
                <a:endParaRPr lang="en-HK" dirty="0">
                  <a:ea typeface="Cambria Math" panose="02040503050406030204" pitchFamily="18" charset="0"/>
                </a:endParaRPr>
              </a:p>
              <a:p>
                <a:pPr marL="0" indent="0">
                  <a:buNone/>
                </a:pPr>
                <a:r>
                  <a:rPr lang="en-HK" sz="1800" dirty="0">
                    <a:ea typeface="Cambria Math" panose="02040503050406030204" pitchFamily="18" charset="0"/>
                  </a:rPr>
                  <a:t>If there is a probability distribution model for all the instances, we can define </a:t>
                </a:r>
                <a14:m>
                  <m:oMath xmlns:m="http://schemas.openxmlformats.org/officeDocument/2006/math">
                    <m:r>
                      <a:rPr lang="en-US" sz="1800" i="1">
                        <a:solidFill>
                          <a:srgbClr val="FF0000"/>
                        </a:solidFill>
                        <a:latin typeface="Cambria Math" panose="02040503050406030204" pitchFamily="18" charset="0"/>
                        <a:ea typeface="Cambria Math" panose="02040503050406030204" pitchFamily="18" charset="0"/>
                      </a:rPr>
                      <m:t>𝜀</m:t>
                    </m:r>
                  </m:oMath>
                </a14:m>
                <a:r>
                  <a:rPr lang="en-US" sz="1800" dirty="0">
                    <a:solidFill>
                      <a:srgbClr val="FF0000"/>
                    </a:solidFill>
                  </a:rPr>
                  <a:t>-approximation algorithm in probability sense. </a:t>
                </a:r>
                <a:endParaRPr lang="en-US" sz="1800" dirty="0">
                  <a:ea typeface="Cambria Math" panose="02040503050406030204" pitchFamily="18" charset="0"/>
                </a:endParaRPr>
              </a:p>
              <a:p>
                <a:pPr marL="0" indent="0" algn="just">
                  <a:buNone/>
                </a:pPr>
                <a:endParaRPr lang="en-US" sz="1800" dirty="0"/>
              </a:p>
              <a:p>
                <a:pPr marL="0" indent="0" algn="just">
                  <a:buNone/>
                </a:pPr>
                <a:r>
                  <a:rPr lang="en-US" sz="1800" dirty="0"/>
                  <a:t> </a:t>
                </a:r>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628650" y="2226469"/>
                <a:ext cx="8058150" cy="3263504"/>
              </a:xfrm>
              <a:blipFill>
                <a:blip r:embed="rId3"/>
                <a:stretch>
                  <a:fillRect l="-605"/>
                </a:stretch>
              </a:blipFill>
            </p:spPr>
            <p:txBody>
              <a:bodyPr/>
              <a:lstStyle/>
              <a:p>
                <a:r>
                  <a:rPr lang="en-US">
                    <a:noFill/>
                  </a:rPr>
                  <a:t> </a:t>
                </a:r>
              </a:p>
            </p:txBody>
          </p:sp>
        </mc:Fallback>
      </mc:AlternateContent>
    </p:spTree>
    <p:extLst>
      <p:ext uri="{BB962C8B-B14F-4D97-AF65-F5344CB8AC3E}">
        <p14:creationId xmlns:p14="http://schemas.microsoft.com/office/powerpoint/2010/main" val="1582079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2700" dirty="0"/>
              <a:t>甘蔗没有两条甜 </a:t>
            </a:r>
            <a:r>
              <a:rPr lang="en-US" altLang="zh-CN" sz="2700" dirty="0"/>
              <a:t>for any instances</a:t>
            </a:r>
            <a:endParaRPr lang="en-US" sz="2700" dirty="0"/>
          </a:p>
        </p:txBody>
      </p:sp>
      <mc:AlternateContent xmlns:mc="http://schemas.openxmlformats.org/markup-compatibility/2006" xmlns:a14="http://schemas.microsoft.com/office/drawing/2010/main">
        <mc:Choice Requires="a14">
          <p:sp>
            <p:nvSpPr>
              <p:cNvPr id="3" name="Content Placeholder 2"/>
              <p:cNvSpPr>
                <a:spLocks noGrp="1"/>
              </p:cNvSpPr>
              <p:nvPr>
                <p:ph sz="half" idx="1"/>
              </p:nvPr>
            </p:nvSpPr>
            <p:spPr>
              <a:xfrm>
                <a:off x="324716" y="2205687"/>
                <a:ext cx="8434820" cy="3263504"/>
              </a:xfrm>
            </p:spPr>
            <p:txBody>
              <a:bodyPr>
                <a:normAutofit/>
              </a:bodyPr>
              <a:lstStyle/>
              <a:p>
                <a:pPr marL="0" indent="0">
                  <a:buNone/>
                </a:pPr>
                <a:endParaRPr lang="en-US" sz="1800" dirty="0"/>
              </a:p>
              <a:p>
                <a:pPr algn="just"/>
                <a:r>
                  <a:rPr lang="en-US" sz="1800" dirty="0"/>
                  <a:t>The maximum clique problem:  no </a:t>
                </a:r>
                <a14:m>
                  <m:oMath xmlns:m="http://schemas.openxmlformats.org/officeDocument/2006/math">
                    <m:r>
                      <a:rPr lang="en-US" sz="1800" i="1">
                        <a:latin typeface="Cambria Math" panose="02040503050406030204" pitchFamily="18" charset="0"/>
                      </a:rPr>
                      <m:t>𝑂</m:t>
                    </m:r>
                    <m:d>
                      <m:dPr>
                        <m:ctrlPr>
                          <a:rPr lang="en-US" sz="1800" i="1">
                            <a:latin typeface="Cambria Math" panose="02040503050406030204" pitchFamily="18" charset="0"/>
                          </a:rPr>
                        </m:ctrlPr>
                      </m:dPr>
                      <m:e>
                        <m:sSup>
                          <m:sSupPr>
                            <m:ctrlPr>
                              <a:rPr lang="en-US" sz="1800" i="1">
                                <a:latin typeface="Cambria Math" panose="02040503050406030204" pitchFamily="18" charset="0"/>
                              </a:rPr>
                            </m:ctrlPr>
                          </m:sSupPr>
                          <m:e>
                            <m:r>
                              <m:rPr>
                                <m:sty m:val="p"/>
                              </m:rPr>
                              <a:rPr lang="en-US" sz="1800">
                                <a:latin typeface="Cambria Math" panose="02040503050406030204" pitchFamily="18" charset="0"/>
                              </a:rPr>
                              <m:t>n</m:t>
                            </m:r>
                          </m:e>
                          <m:sup>
                            <m:r>
                              <m:rPr>
                                <m:sty m:val="p"/>
                              </m:rPr>
                              <a:rPr lang="el-GR" sz="1800" i="1">
                                <a:latin typeface="Cambria Math" panose="02040503050406030204" pitchFamily="18" charset="0"/>
                                <a:ea typeface="Cambria Math" panose="02040503050406030204" pitchFamily="18" charset="0"/>
                              </a:rPr>
                              <m:t>θ</m:t>
                            </m:r>
                          </m:sup>
                        </m:sSup>
                      </m:e>
                    </m:d>
                  </m:oMath>
                </a14:m>
                <a:r>
                  <a:rPr lang="en-US" sz="1800" dirty="0"/>
                  <a:t>-approximation alg. for </a:t>
                </a:r>
                <a14:m>
                  <m:oMath xmlns:m="http://schemas.openxmlformats.org/officeDocument/2006/math">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&gt;−1</m:t>
                    </m:r>
                  </m:oMath>
                </a14:m>
                <a:r>
                  <a:rPr lang="en-US" sz="1800" dirty="0"/>
                  <a:t>, unless P=NP.   (n=the number of nodes). </a:t>
                </a:r>
              </a:p>
              <a:p>
                <a:pPr marL="0" indent="0" algn="just">
                  <a:buNone/>
                </a:pPr>
                <a:endParaRPr lang="en-US" sz="1800" dirty="0"/>
              </a:p>
              <a:p>
                <a:pPr lvl="1" algn="just"/>
                <a:r>
                  <a:rPr lang="en-US" sz="1500" dirty="0"/>
                  <a:t> </a:t>
                </a:r>
                <a14:m>
                  <m:oMath xmlns:m="http://schemas.openxmlformats.org/officeDocument/2006/math">
                    <m:sSup>
                      <m:sSupPr>
                        <m:ctrlPr>
                          <a:rPr lang="en-US" sz="1500" i="1">
                            <a:latin typeface="Cambria Math" panose="02040503050406030204" pitchFamily="18" charset="0"/>
                          </a:rPr>
                        </m:ctrlPr>
                      </m:sSupPr>
                      <m:e>
                        <m:r>
                          <a:rPr lang="en-US" sz="1500" i="1">
                            <a:latin typeface="Cambria Math" panose="02040503050406030204" pitchFamily="18" charset="0"/>
                          </a:rPr>
                          <m:t>𝑛</m:t>
                        </m:r>
                      </m:e>
                      <m:sup>
                        <m:r>
                          <a:rPr lang="en-US" sz="1500" i="1">
                            <a:latin typeface="Cambria Math" panose="02040503050406030204" pitchFamily="18" charset="0"/>
                          </a:rPr>
                          <m:t>−1</m:t>
                        </m:r>
                      </m:sup>
                    </m:sSup>
                  </m:oMath>
                </a14:m>
                <a:r>
                  <a:rPr lang="en-US" sz="1500" dirty="0"/>
                  <a:t>-approximation algorithm: just output one node.  </a:t>
                </a:r>
              </a:p>
              <a:p>
                <a:pPr lvl="1" algn="just"/>
                <a:r>
                  <a:rPr lang="en-US" sz="1500" dirty="0"/>
                  <a:t> Finding an algorithm better than it is impossible. </a:t>
                </a:r>
              </a:p>
              <a:p>
                <a:pPr lvl="1" algn="just"/>
                <a:endParaRPr lang="en-US" sz="1500" dirty="0"/>
              </a:p>
              <a:p>
                <a:r>
                  <a:rPr lang="en-US" sz="1800" dirty="0"/>
                  <a:t> The travelling salesman problem:  no </a:t>
                </a:r>
                <a14:m>
                  <m:oMath xmlns:m="http://schemas.openxmlformats.org/officeDocument/2006/math">
                    <m:r>
                      <a:rPr lang="en-US" sz="1800" i="1">
                        <a:latin typeface="Cambria Math" panose="02040503050406030204" pitchFamily="18" charset="0"/>
                        <a:ea typeface="Cambria Math" panose="02040503050406030204" pitchFamily="18" charset="0"/>
                      </a:rPr>
                      <m:t>𝜃</m:t>
                    </m:r>
                  </m:oMath>
                </a14:m>
                <a:r>
                  <a:rPr lang="en-US" sz="1800" dirty="0"/>
                  <a:t>-approximation alg for </a:t>
                </a:r>
                <a14:m>
                  <m:oMath xmlns:m="http://schemas.openxmlformats.org/officeDocument/2006/math">
                    <m:r>
                      <a:rPr lang="en-US" sz="1800" i="1">
                        <a:latin typeface="Cambria Math" panose="02040503050406030204" pitchFamily="18" charset="0"/>
                        <a:ea typeface="Cambria Math" panose="02040503050406030204" pitchFamily="18" charset="0"/>
                      </a:rPr>
                      <m:t>𝜃</m:t>
                    </m:r>
                    <m:r>
                      <a:rPr lang="en-US" sz="1800" i="1">
                        <a:latin typeface="Cambria Math" panose="02040503050406030204" pitchFamily="18" charset="0"/>
                        <a:ea typeface="Cambria Math" panose="02040503050406030204" pitchFamily="18" charset="0"/>
                      </a:rPr>
                      <m:t>&gt;1</m:t>
                    </m:r>
                  </m:oMath>
                </a14:m>
                <a:r>
                  <a:rPr lang="en-US" sz="1800" dirty="0"/>
                  <a:t>,   unless P=NP. </a:t>
                </a:r>
              </a:p>
              <a:p>
                <a:pPr marL="0" indent="0">
                  <a:buNone/>
                </a:pPr>
                <a:endParaRPr lang="en-US" sz="1800" dirty="0"/>
              </a:p>
            </p:txBody>
          </p:sp>
        </mc:Choice>
        <mc:Fallback xmlns="">
          <p:sp>
            <p:nvSpPr>
              <p:cNvPr id="3" name="Content Placeholder 2"/>
              <p:cNvSpPr>
                <a:spLocks noGrp="1" noRot="1" noChangeAspect="1" noMove="1" noResize="1" noEditPoints="1" noAdjustHandles="1" noChangeArrowheads="1" noChangeShapeType="1" noTextEdit="1"/>
              </p:cNvSpPr>
              <p:nvPr>
                <p:ph sz="half" idx="1"/>
              </p:nvPr>
            </p:nvSpPr>
            <p:spPr>
              <a:xfrm>
                <a:off x="324716" y="2205687"/>
                <a:ext cx="8434820" cy="3263504"/>
              </a:xfrm>
              <a:blipFill>
                <a:blip r:embed="rId2"/>
                <a:stretch>
                  <a:fillRect l="-434" r="-650"/>
                </a:stretch>
              </a:blipFill>
            </p:spPr>
            <p:txBody>
              <a:bodyPr/>
              <a:lstStyle/>
              <a:p>
                <a:r>
                  <a:rPr lang="en-HK">
                    <a:noFill/>
                  </a:rPr>
                  <a:t> </a:t>
                </a:r>
              </a:p>
            </p:txBody>
          </p:sp>
        </mc:Fallback>
      </mc:AlternateContent>
    </p:spTree>
    <p:extLst>
      <p:ext uri="{BB962C8B-B14F-4D97-AF65-F5344CB8AC3E}">
        <p14:creationId xmlns:p14="http://schemas.microsoft.com/office/powerpoint/2010/main" val="4278792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instance subsets may be much easier</a:t>
            </a:r>
          </a:p>
        </p:txBody>
      </p:sp>
      <mc:AlternateContent xmlns:mc="http://schemas.openxmlformats.org/markup-compatibility/2006" xmlns:a14="http://schemas.microsoft.com/office/drawing/2010/main">
        <mc:Choice Requires="a14">
          <p:sp>
            <p:nvSpPr>
              <p:cNvPr id="6" name="Content Placeholder 5"/>
              <p:cNvSpPr>
                <a:spLocks noGrp="1"/>
              </p:cNvSpPr>
              <p:nvPr>
                <p:ph idx="1"/>
              </p:nvPr>
            </p:nvSpPr>
            <p:spPr>
              <a:xfrm>
                <a:off x="249382" y="2226469"/>
                <a:ext cx="8715374" cy="3263504"/>
              </a:xfrm>
            </p:spPr>
            <p:txBody>
              <a:bodyPr>
                <a:normAutofit fontScale="85000" lnSpcReduction="10000"/>
              </a:bodyPr>
              <a:lstStyle/>
              <a:p>
                <a:r>
                  <a:rPr lang="en-US" dirty="0"/>
                  <a:t>Metric TSP: distance satisfies the triangle inequality.  (still NPC)</a:t>
                </a:r>
              </a:p>
              <a:p>
                <a:pPr marL="0" indent="0">
                  <a:buNone/>
                </a:pPr>
                <a:endParaRPr lang="en-US" dirty="0"/>
              </a:p>
              <a:p>
                <a:pPr lvl="1"/>
                <a:r>
                  <a:rPr lang="en-US" dirty="0"/>
                  <a:t>Nearest addition algorithm:  2-approximation (1.26 on TSPLIB, empirically)</a:t>
                </a:r>
              </a:p>
              <a:p>
                <a:pPr lvl="1"/>
                <a:r>
                  <a:rPr lang="en-US" dirty="0"/>
                  <a:t>Christofide’s algorithm:  1.5-approximation. </a:t>
                </a:r>
              </a:p>
              <a:p>
                <a:pPr lvl="1"/>
                <a:r>
                  <a:rPr lang="en-US" dirty="0"/>
                  <a:t>Unless P=NP,   no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-approximation algorithm for </a:t>
                </a:r>
                <a14:m>
                  <m:oMath xmlns:m="http://schemas.openxmlformats.org/officeDocument/2006/math">
                    <m:r>
                      <a:rPr lang="en-US"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&lt;</m:t>
                    </m:r>
                    <m:f>
                      <m:fPr>
                        <m:ctrlPr>
                          <a:rPr lang="en-US" b="0" i="1" smtClean="0">
                            <a:latin typeface="Cambria Math" panose="02040503050406030204" pitchFamily="18" charset="0"/>
                            <a:ea typeface="Cambria Math" panose="02040503050406030204" pitchFamily="18" charset="0"/>
                          </a:rPr>
                        </m:ctrlPr>
                      </m:fPr>
                      <m:num>
                        <m:r>
                          <a:rPr lang="en-US" b="0" i="1" smtClean="0">
                            <a:latin typeface="Cambria Math" panose="02040503050406030204" pitchFamily="18" charset="0"/>
                            <a:ea typeface="Cambria Math" panose="02040503050406030204" pitchFamily="18" charset="0"/>
                          </a:rPr>
                          <m:t>220</m:t>
                        </m:r>
                      </m:num>
                      <m:den>
                        <m:r>
                          <a:rPr lang="en-US" b="0" i="1" smtClean="0">
                            <a:latin typeface="Cambria Math" panose="02040503050406030204" pitchFamily="18" charset="0"/>
                            <a:ea typeface="Cambria Math" panose="02040503050406030204" pitchFamily="18" charset="0"/>
                          </a:rPr>
                          <m:t>219</m:t>
                        </m:r>
                      </m:den>
                    </m:f>
                    <m:r>
                      <a:rPr lang="en-US" b="0" i="1" smtClean="0">
                        <a:latin typeface="Cambria Math" panose="02040503050406030204" pitchFamily="18" charset="0"/>
                        <a:ea typeface="Cambria Math" panose="02040503050406030204" pitchFamily="18" charset="0"/>
                      </a:rPr>
                      <m:t>=1.0045</m:t>
                    </m:r>
                  </m:oMath>
                </a14:m>
                <a:r>
                  <a:rPr lang="en-US" dirty="0"/>
                  <a:t>. </a:t>
                </a:r>
              </a:p>
              <a:p>
                <a:pPr lvl="1"/>
                <a:endParaRPr lang="en-US" dirty="0"/>
              </a:p>
              <a:p>
                <a:r>
                  <a:rPr lang="en-US" dirty="0"/>
                  <a:t>Convex hull TSP:  all the cities in a convex circle.</a:t>
                </a:r>
              </a:p>
              <a:p>
                <a:pPr marL="0" indent="0">
                  <a:buNone/>
                </a:pPr>
                <a:endParaRPr lang="en-US" dirty="0"/>
              </a:p>
              <a:p>
                <a:pPr lvl="1"/>
                <a:r>
                  <a:rPr lang="en-US" dirty="0"/>
                  <a:t>P-Class</a:t>
                </a:r>
              </a:p>
              <a:p>
                <a:pPr lvl="1"/>
                <a:r>
                  <a:rPr lang="en-US" dirty="0"/>
                  <a:t>Nearest addition algorithm: O(n),  exact optimal. </a:t>
                </a:r>
              </a:p>
              <a:p>
                <a:pPr marL="342900" lvl="1" indent="0">
                  <a:buNone/>
                </a:pPr>
                <a:endParaRPr lang="en-US" dirty="0"/>
              </a:p>
            </p:txBody>
          </p:sp>
        </mc:Choice>
        <mc:Fallback xmlns="">
          <p:sp>
            <p:nvSpPr>
              <p:cNvPr id="6" name="Content Placeholder 5"/>
              <p:cNvSpPr>
                <a:spLocks noGrp="1" noRot="1" noChangeAspect="1" noMove="1" noResize="1" noEditPoints="1" noAdjustHandles="1" noChangeArrowheads="1" noChangeShapeType="1" noTextEdit="1"/>
              </p:cNvSpPr>
              <p:nvPr>
                <p:ph idx="1"/>
              </p:nvPr>
            </p:nvSpPr>
            <p:spPr>
              <a:xfrm>
                <a:off x="249382" y="2226469"/>
                <a:ext cx="8715374" cy="3263504"/>
              </a:xfrm>
              <a:blipFill>
                <a:blip r:embed="rId2"/>
                <a:stretch>
                  <a:fillRect l="-629" t="-1679" b="-560"/>
                </a:stretch>
              </a:blipFill>
            </p:spPr>
            <p:txBody>
              <a:bodyPr/>
              <a:lstStyle/>
              <a:p>
                <a:r>
                  <a:rPr lang="en-HK">
                    <a:noFill/>
                  </a:rPr>
                  <a:t> </a:t>
                </a:r>
              </a:p>
            </p:txBody>
          </p:sp>
        </mc:Fallback>
      </mc:AlternateContent>
    </p:spTree>
    <p:extLst>
      <p:ext uri="{BB962C8B-B14F-4D97-AF65-F5344CB8AC3E}">
        <p14:creationId xmlns:p14="http://schemas.microsoft.com/office/powerpoint/2010/main" val="77185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HK" sz="2000" dirty="0"/>
              <a:t>Evolutionary Algorithms </a:t>
            </a:r>
          </a:p>
          <a:p>
            <a:r>
              <a:rPr lang="en-HK" sz="2000" dirty="0"/>
              <a:t>Impossible Triangle in Alg Design </a:t>
            </a:r>
            <a:endParaRPr lang="en-US" sz="2000" dirty="0"/>
          </a:p>
          <a:p>
            <a:r>
              <a:rPr lang="en-HK" sz="2000" dirty="0"/>
              <a:t>Automatic Algorithm Design </a:t>
            </a:r>
            <a:endParaRPr lang="en-US" sz="2000" dirty="0"/>
          </a:p>
          <a:p>
            <a:r>
              <a:rPr lang="en-US" sz="2000" dirty="0">
                <a:solidFill>
                  <a:srgbClr val="DDDDDD"/>
                </a:solidFill>
              </a:rPr>
              <a:t>Evolution of Heuristics </a:t>
            </a:r>
          </a:p>
          <a:p>
            <a:r>
              <a:rPr lang="en-US" sz="2000" dirty="0">
                <a:solidFill>
                  <a:srgbClr val="DDDDDD"/>
                </a:solidFill>
              </a:rPr>
              <a:t>Conclusions</a:t>
            </a:r>
            <a:endParaRPr lang="en-US" sz="2400" dirty="0">
              <a:solidFill>
                <a:srgbClr val="DDDDDD"/>
              </a:solidFill>
            </a:endParaRPr>
          </a:p>
          <a:p>
            <a:pPr marL="457200" lvl="1" indent="0">
              <a:buNone/>
            </a:pP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18</a:t>
            </a:fld>
            <a:r>
              <a:rPr lang="en-GB" dirty="0"/>
              <a:t>	</a:t>
            </a:r>
          </a:p>
        </p:txBody>
      </p:sp>
    </p:spTree>
    <p:custDataLst>
      <p:tags r:id="rId1"/>
    </p:custDataLst>
    <p:extLst>
      <p:ext uri="{BB962C8B-B14F-4D97-AF65-F5344CB8AC3E}">
        <p14:creationId xmlns:p14="http://schemas.microsoft.com/office/powerpoint/2010/main" val="1031277175"/>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930" y="295673"/>
            <a:ext cx="8229600" cy="863600"/>
          </a:xfrm>
        </p:spPr>
        <p:txBody>
          <a:bodyPr/>
          <a:lstStyle/>
          <a:p>
            <a:r>
              <a:rPr lang="en-HK" dirty="0"/>
              <a:t>Algorithm Design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95536" y="1268760"/>
                <a:ext cx="8507288" cy="4525962"/>
              </a:xfrm>
            </p:spPr>
            <p:txBody>
              <a:bodyPr/>
              <a:lstStyle/>
              <a:p>
                <a:r>
                  <a:rPr lang="en-HK" dirty="0"/>
                  <a:t>Given </a:t>
                </a:r>
              </a:p>
              <a:p>
                <a:pPr lvl="1"/>
                <a:r>
                  <a:rPr lang="en-HK" dirty="0"/>
                  <a:t>a problem (e.g. TSP ) and a set of its instances: </a:t>
                </a:r>
              </a:p>
              <a:p>
                <a:pPr marL="0" indent="0" algn="ctr">
                  <a:buNone/>
                </a:pPr>
                <a:r>
                  <a:rPr lang="en-HK" dirty="0"/>
                  <a:t> </a:t>
                </a:r>
                <a14:m>
                  <m:oMath xmlns:m="http://schemas.openxmlformats.org/officeDocument/2006/math">
                    <m:r>
                      <a:rPr lang="en-HK" b="0" i="1" smtClean="0">
                        <a:latin typeface="Cambria Math" panose="02040503050406030204" pitchFamily="18" charset="0"/>
                      </a:rPr>
                      <m:t>𝐼</m:t>
                    </m:r>
                    <m:r>
                      <a:rPr lang="en-HK" b="0" i="1" smtClean="0">
                        <a:latin typeface="Cambria Math" panose="02040503050406030204" pitchFamily="18" charset="0"/>
                      </a:rPr>
                      <m:t>=</m:t>
                    </m:r>
                    <m:d>
                      <m:dPr>
                        <m:begChr m:val="{"/>
                        <m:endChr m:val="|"/>
                        <m:ctrlPr>
                          <a:rPr lang="en-HK" b="0" i="1" smtClean="0">
                            <a:latin typeface="Cambria Math" panose="02040503050406030204" pitchFamily="18" charset="0"/>
                          </a:rPr>
                        </m:ctrlPr>
                      </m:dPr>
                      <m:e>
                        <m:r>
                          <a:rPr lang="en-HK" b="0" i="1" smtClean="0">
                            <a:latin typeface="Cambria Math" panose="02040503050406030204" pitchFamily="18" charset="0"/>
                          </a:rPr>
                          <m:t>𝑖𝑛𝑠𝑡𝑎𝑛𝑐𝑒𝑠</m:t>
                        </m:r>
                        <m:r>
                          <a:rPr lang="en-HK" b="0" i="1" smtClean="0">
                            <a:latin typeface="Cambria Math" panose="02040503050406030204" pitchFamily="18" charset="0"/>
                          </a:rPr>
                          <m:t> </m:t>
                        </m:r>
                      </m:e>
                    </m:d>
                    <m:r>
                      <a:rPr lang="en-HK" b="0" i="1" smtClean="0">
                        <a:latin typeface="Cambria Math" panose="02040503050406030204" pitchFamily="18" charset="0"/>
                      </a:rPr>
                      <m:t>𝑖𝑛𝑠𝑡𝑎𝑛𝑐𝑒𝑠</m:t>
                    </m:r>
                    <m:r>
                      <a:rPr lang="en-HK" b="0" i="1" smtClean="0">
                        <a:latin typeface="Cambria Math" panose="02040503050406030204" pitchFamily="18" charset="0"/>
                      </a:rPr>
                      <m:t> </m:t>
                    </m:r>
                    <m:r>
                      <a:rPr lang="en-HK" b="0" i="1" smtClean="0">
                        <a:latin typeface="Cambria Math" panose="02040503050406030204" pitchFamily="18" charset="0"/>
                      </a:rPr>
                      <m:t>h𝑎𝑣𝑒</m:t>
                    </m:r>
                    <m:r>
                      <a:rPr lang="en-HK" b="0" i="1" smtClean="0">
                        <a:latin typeface="Cambria Math" panose="02040503050406030204" pitchFamily="18" charset="0"/>
                      </a:rPr>
                      <m:t> </m:t>
                    </m:r>
                    <m:r>
                      <a:rPr lang="en-HK" b="0" i="1" smtClean="0">
                        <a:latin typeface="Cambria Math" panose="02040503050406030204" pitchFamily="18" charset="0"/>
                      </a:rPr>
                      <m:t>𝑠𝑜𝑚𝑒</m:t>
                    </m:r>
                    <m:r>
                      <a:rPr lang="en-HK" b="0" i="1" smtClean="0">
                        <a:latin typeface="Cambria Math" panose="02040503050406030204" pitchFamily="18" charset="0"/>
                      </a:rPr>
                      <m:t> </m:t>
                    </m:r>
                    <m:r>
                      <a:rPr lang="en-HK" b="0" i="1" smtClean="0">
                        <a:latin typeface="Cambria Math" panose="02040503050406030204" pitchFamily="18" charset="0"/>
                      </a:rPr>
                      <m:t>𝑝𝑟𝑜𝑝𝑒𝑟𝑡𝑖𝑒𝑠</m:t>
                    </m:r>
                    <m:r>
                      <a:rPr lang="en-HK" b="0" i="1" smtClean="0">
                        <a:latin typeface="Cambria Math" panose="02040503050406030204" pitchFamily="18" charset="0"/>
                      </a:rPr>
                      <m:t>}</m:t>
                    </m:r>
                  </m:oMath>
                </a14:m>
                <a:r>
                  <a:rPr lang="en-HK" dirty="0"/>
                  <a:t>  </a:t>
                </a:r>
              </a:p>
              <a:p>
                <a:pPr lvl="2"/>
                <a:r>
                  <a:rPr lang="en-HK" dirty="0"/>
                  <a:t>   math properties. </a:t>
                </a:r>
              </a:p>
              <a:p>
                <a:pPr lvl="2"/>
                <a:r>
                  <a:rPr lang="en-HK" dirty="0"/>
                  <a:t>   instances from a probability distribution (application scenario).</a:t>
                </a:r>
              </a:p>
              <a:p>
                <a:pPr lvl="1"/>
                <a:r>
                  <a:rPr lang="en-HK" dirty="0"/>
                  <a:t>a set of algorithms:  Algset. </a:t>
                </a:r>
              </a:p>
              <a:p>
                <a:pPr lvl="1"/>
                <a:r>
                  <a:rPr lang="en-HK" dirty="0"/>
                  <a:t>a performance metric of </a:t>
                </a:r>
                <a14:m>
                  <m:oMath xmlns:m="http://schemas.openxmlformats.org/officeDocument/2006/math">
                    <m:r>
                      <m:rPr>
                        <m:sty m:val="p"/>
                      </m:rPr>
                      <a:rPr lang="en-HK" b="0" i="0" smtClean="0">
                        <a:latin typeface="Cambria Math" panose="02040503050406030204" pitchFamily="18" charset="0"/>
                      </a:rPr>
                      <m:t>a</m:t>
                    </m:r>
                    <m:r>
                      <a:rPr lang="en-HK" b="0" i="1" smtClean="0">
                        <a:latin typeface="Cambria Math" panose="02040503050406030204" pitchFamily="18" charset="0"/>
                      </a:rPr>
                      <m:t>∈</m:t>
                    </m:r>
                    <m:r>
                      <a:rPr lang="en-HK" b="0" i="1" smtClean="0">
                        <a:latin typeface="Cambria Math" panose="02040503050406030204" pitchFamily="18" charset="0"/>
                      </a:rPr>
                      <m:t>𝐴</m:t>
                    </m:r>
                    <m:r>
                      <a:rPr lang="en-HK" b="0" i="1" smtClean="0">
                        <a:latin typeface="Cambria Math" panose="02040503050406030204" pitchFamily="18" charset="0"/>
                      </a:rPr>
                      <m:t> </m:t>
                    </m:r>
                  </m:oMath>
                </a14:m>
                <a:r>
                  <a:rPr lang="en-HK" dirty="0"/>
                  <a:t>on </a:t>
                </a:r>
                <a14:m>
                  <m:oMath xmlns:m="http://schemas.openxmlformats.org/officeDocument/2006/math">
                    <m:r>
                      <a:rPr lang="en-HK" b="0" i="1" smtClean="0">
                        <a:latin typeface="Cambria Math" panose="02040503050406030204" pitchFamily="18" charset="0"/>
                      </a:rPr>
                      <m:t>𝑖</m:t>
                    </m:r>
                    <m:r>
                      <a:rPr lang="en-HK" b="0" i="1" smtClean="0">
                        <a:latin typeface="Cambria Math" panose="02040503050406030204" pitchFamily="18" charset="0"/>
                      </a:rPr>
                      <m:t>∈</m:t>
                    </m:r>
                    <m:r>
                      <a:rPr lang="en-HK" b="0" i="1" smtClean="0">
                        <a:latin typeface="Cambria Math" panose="02040503050406030204" pitchFamily="18" charset="0"/>
                      </a:rPr>
                      <m:t>𝐼</m:t>
                    </m:r>
                  </m:oMath>
                </a14:m>
                <a:r>
                  <a:rPr lang="en-HK" dirty="0"/>
                  <a:t>: </a:t>
                </a:r>
                <a14:m>
                  <m:oMath xmlns:m="http://schemas.openxmlformats.org/officeDocument/2006/math">
                    <m:r>
                      <a:rPr lang="en-HK" b="0" i="1" smtClean="0">
                        <a:latin typeface="Cambria Math" panose="02040503050406030204" pitchFamily="18" charset="0"/>
                      </a:rPr>
                      <m:t> </m:t>
                    </m:r>
                    <m:r>
                      <a:rPr lang="en-HK" b="0" i="1" smtClean="0">
                        <a:latin typeface="Cambria Math" panose="02040503050406030204" pitchFamily="18" charset="0"/>
                      </a:rPr>
                      <m:t>𝑙</m:t>
                    </m:r>
                    <m:r>
                      <a:rPr lang="en-HK" b="0" i="1" smtClean="0">
                        <a:latin typeface="Cambria Math" panose="02040503050406030204" pitchFamily="18" charset="0"/>
                      </a:rPr>
                      <m:t>(</m:t>
                    </m:r>
                    <m:r>
                      <a:rPr lang="en-HK" b="0" i="1" smtClean="0">
                        <a:latin typeface="Cambria Math" panose="02040503050406030204" pitchFamily="18" charset="0"/>
                      </a:rPr>
                      <m:t>𝑎</m:t>
                    </m:r>
                    <m:r>
                      <a:rPr lang="en-HK" b="0" i="1" smtClean="0">
                        <a:latin typeface="Cambria Math" panose="02040503050406030204" pitchFamily="18" charset="0"/>
                      </a:rPr>
                      <m:t>,</m:t>
                    </m:r>
                    <m:r>
                      <a:rPr lang="en-HK" b="0" i="1" smtClean="0">
                        <a:latin typeface="Cambria Math" panose="02040503050406030204" pitchFamily="18" charset="0"/>
                      </a:rPr>
                      <m:t>𝑖</m:t>
                    </m:r>
                    <m:r>
                      <a:rPr lang="en-HK" b="0" i="1" smtClean="0">
                        <a:latin typeface="Cambria Math" panose="02040503050406030204" pitchFamily="18" charset="0"/>
                      </a:rPr>
                      <m:t>)</m:t>
                    </m:r>
                  </m:oMath>
                </a14:m>
                <a:endParaRPr lang="en-HK" b="0" dirty="0"/>
              </a:p>
              <a:p>
                <a:pPr marL="457200" lvl="1" indent="0">
                  <a:buNone/>
                </a:pPr>
                <a:endParaRPr lang="en-HK" dirty="0"/>
              </a:p>
              <a:p>
                <a:pPr marL="400050"/>
                <a:r>
                  <a:rPr lang="en-HK" dirty="0"/>
                  <a:t>  Find an algorithm </a:t>
                </a:r>
                <a14:m>
                  <m:oMath xmlns:m="http://schemas.openxmlformats.org/officeDocument/2006/math">
                    <m:r>
                      <a:rPr lang="en-HK" b="0" i="1" smtClean="0">
                        <a:latin typeface="Cambria Math" panose="02040503050406030204" pitchFamily="18" charset="0"/>
                      </a:rPr>
                      <m:t>𝑎</m:t>
                    </m:r>
                    <m:r>
                      <a:rPr lang="en-HK" b="0" i="1" smtClean="0">
                        <a:latin typeface="Cambria Math" panose="02040503050406030204" pitchFamily="18" charset="0"/>
                      </a:rPr>
                      <m:t>∈</m:t>
                    </m:r>
                    <m:r>
                      <a:rPr lang="en-HK" b="0" i="1" smtClean="0">
                        <a:latin typeface="Cambria Math" panose="02040503050406030204" pitchFamily="18" charset="0"/>
                      </a:rPr>
                      <m:t>𝐴𝑙𝑔𝑠𝑒𝑡</m:t>
                    </m:r>
                  </m:oMath>
                </a14:m>
                <a:r>
                  <a:rPr lang="en-HK" dirty="0"/>
                  <a:t> to optimize </a:t>
                </a:r>
              </a:p>
              <a:p>
                <a:pPr marL="57150" indent="0">
                  <a:buNone/>
                </a:pPr>
                <a:endParaRPr lang="en-HK" dirty="0"/>
              </a:p>
              <a:p>
                <a:pPr marL="57150" indent="0">
                  <a:buNone/>
                </a:pPr>
                <a14:m>
                  <m:oMathPara xmlns:m="http://schemas.openxmlformats.org/officeDocument/2006/math">
                    <m:oMathParaPr>
                      <m:jc m:val="centerGroup"/>
                    </m:oMathParaPr>
                    <m:oMath xmlns:m="http://schemas.openxmlformats.org/officeDocument/2006/math">
                      <m:sSub>
                        <m:sSubPr>
                          <m:ctrlPr>
                            <a:rPr lang="en-HK" b="0" i="1" smtClean="0">
                              <a:latin typeface="Cambria Math" panose="02040503050406030204" pitchFamily="18" charset="0"/>
                            </a:rPr>
                          </m:ctrlPr>
                        </m:sSubPr>
                        <m:e>
                          <m:r>
                            <a:rPr lang="en-HK" b="0" i="1" smtClean="0">
                              <a:latin typeface="Cambria Math" panose="02040503050406030204" pitchFamily="18" charset="0"/>
                            </a:rPr>
                            <m:t>𝐿</m:t>
                          </m:r>
                          <m:d>
                            <m:dPr>
                              <m:ctrlPr>
                                <a:rPr lang="en-HK" b="0" i="1" smtClean="0">
                                  <a:latin typeface="Cambria Math" panose="02040503050406030204" pitchFamily="18" charset="0"/>
                                </a:rPr>
                              </m:ctrlPr>
                            </m:dPr>
                            <m:e>
                              <m:r>
                                <a:rPr lang="en-HK" b="0" i="1" smtClean="0">
                                  <a:latin typeface="Cambria Math" panose="02040503050406030204" pitchFamily="18" charset="0"/>
                                </a:rPr>
                                <m:t>𝑎</m:t>
                              </m:r>
                            </m:e>
                          </m:d>
                          <m:r>
                            <a:rPr lang="en-HK" b="0" i="1" smtClean="0">
                              <a:latin typeface="Cambria Math" panose="02040503050406030204" pitchFamily="18" charset="0"/>
                            </a:rPr>
                            <m:t>=</m:t>
                          </m:r>
                          <m:r>
                            <a:rPr lang="en-HK" b="0" i="1" smtClean="0">
                              <a:latin typeface="Cambria Math" panose="02040503050406030204" pitchFamily="18" charset="0"/>
                            </a:rPr>
                            <m:t>𝐸</m:t>
                          </m:r>
                        </m:e>
                        <m:sub>
                          <m:r>
                            <a:rPr lang="en-HK" b="0" i="1" smtClean="0">
                              <a:latin typeface="Cambria Math" panose="02040503050406030204" pitchFamily="18" charset="0"/>
                            </a:rPr>
                            <m:t>𝑖</m:t>
                          </m:r>
                        </m:sub>
                      </m:sSub>
                      <m:r>
                        <a:rPr lang="en-HK" b="0" i="1" smtClean="0">
                          <a:latin typeface="Cambria Math" panose="02040503050406030204" pitchFamily="18" charset="0"/>
                        </a:rPr>
                        <m:t>𝐿</m:t>
                      </m:r>
                      <m:r>
                        <a:rPr lang="en-HK" b="0" i="1" smtClean="0">
                          <a:latin typeface="Cambria Math" panose="02040503050406030204" pitchFamily="18" charset="0"/>
                        </a:rPr>
                        <m:t>(</m:t>
                      </m:r>
                      <m:r>
                        <a:rPr lang="en-HK" b="0" i="1" smtClean="0">
                          <a:latin typeface="Cambria Math" panose="02040503050406030204" pitchFamily="18" charset="0"/>
                        </a:rPr>
                        <m:t>𝑎</m:t>
                      </m:r>
                      <m:r>
                        <a:rPr lang="en-HK" b="0" i="1" smtClean="0">
                          <a:latin typeface="Cambria Math" panose="02040503050406030204" pitchFamily="18" charset="0"/>
                        </a:rPr>
                        <m:t>,</m:t>
                      </m:r>
                      <m:r>
                        <a:rPr lang="en-HK" b="0" i="1" smtClean="0">
                          <a:latin typeface="Cambria Math" panose="02040503050406030204" pitchFamily="18" charset="0"/>
                        </a:rPr>
                        <m:t>𝑖</m:t>
                      </m:r>
                      <m:r>
                        <a:rPr lang="en-HK" b="0" i="1" smtClean="0">
                          <a:latin typeface="Cambria Math" panose="02040503050406030204" pitchFamily="18" charset="0"/>
                        </a:rPr>
                        <m:t>)</m:t>
                      </m:r>
                    </m:oMath>
                  </m:oMathPara>
                </a14:m>
                <a:endParaRPr lang="en-H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95536" y="1268760"/>
                <a:ext cx="8507288" cy="4525962"/>
              </a:xfrm>
              <a:blipFill>
                <a:blip r:embed="rId2"/>
                <a:stretch>
                  <a:fillRect l="-1004" t="-942" r="-430"/>
                </a:stretch>
              </a:blipFill>
            </p:spPr>
            <p:txBody>
              <a:bodyPr/>
              <a:lstStyle/>
              <a:p>
                <a:r>
                  <a:rPr lang="en-HK">
                    <a:noFill/>
                  </a:rPr>
                  <a:t> </a:t>
                </a:r>
              </a:p>
            </p:txBody>
          </p:sp>
        </mc:Fallback>
      </mc:AlternateContent>
      <p:sp>
        <p:nvSpPr>
          <p:cNvPr id="4" name="Slide Number Placeholder 3"/>
          <p:cNvSpPr>
            <a:spLocks noGrp="1"/>
          </p:cNvSpPr>
          <p:nvPr>
            <p:ph type="sldNum" sz="quarter" idx="12"/>
          </p:nvPr>
        </p:nvSpPr>
        <p:spPr/>
        <p:txBody>
          <a:bodyPr/>
          <a:lstStyle/>
          <a:p>
            <a:pPr>
              <a:defRPr/>
            </a:pPr>
            <a:fld id="{9FEEDDC7-1821-409A-B657-D68E1847FA43}" type="slidenum">
              <a:rPr lang="en-GB" smtClean="0"/>
              <a:t>19</a:t>
            </a:fld>
            <a:r>
              <a:rPr lang="en-GB" dirty="0"/>
              <a:t>	</a:t>
            </a:r>
          </a:p>
        </p:txBody>
      </p:sp>
    </p:spTree>
    <p:extLst>
      <p:ext uri="{BB962C8B-B14F-4D97-AF65-F5344CB8AC3E}">
        <p14:creationId xmlns:p14="http://schemas.microsoft.com/office/powerpoint/2010/main" val="4176438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8434" name="Picture 2" descr="Kowloon tong MTR station map"/>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1803" y="1046898"/>
            <a:ext cx="6322010" cy="515883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flipH="1">
            <a:off x="5326603" y="2698257"/>
            <a:ext cx="2606705" cy="123510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7595777" y="2352008"/>
            <a:ext cx="1467068" cy="369332"/>
          </a:xfrm>
          <a:prstGeom prst="rect">
            <a:avLst/>
          </a:prstGeom>
          <a:noFill/>
        </p:spPr>
        <p:txBody>
          <a:bodyPr wrap="none" rtlCol="0">
            <a:spAutoFit/>
          </a:bodyPr>
          <a:lstStyle/>
          <a:p>
            <a:r>
              <a:rPr lang="en-US" b="1" dirty="0">
                <a:solidFill>
                  <a:srgbClr val="FF0000"/>
                </a:solidFill>
              </a:rPr>
              <a:t>CityU of HK</a:t>
            </a:r>
          </a:p>
        </p:txBody>
      </p:sp>
    </p:spTree>
    <p:extLst>
      <p:ext uri="{BB962C8B-B14F-4D97-AF65-F5344CB8AC3E}">
        <p14:creationId xmlns:p14="http://schemas.microsoft.com/office/powerpoint/2010/main" val="1981762345"/>
      </p:ext>
    </p:extLst>
  </p:cSld>
  <p:clrMapOvr>
    <a:masterClrMapping/>
  </p:clrMapOvr>
  <mc:AlternateContent xmlns:mc="http://schemas.openxmlformats.org/markup-compatibility/2006" xmlns:p14="http://schemas.microsoft.com/office/powerpoint/2010/main">
    <mc:Choice Requires="p14">
      <p:transition spd="slow" p14:dur="2000" advTm="14832"/>
    </mc:Choice>
    <mc:Fallback xmlns="">
      <p:transition spd="slow" advTm="1483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Design vs  AI-assisted Design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7504" y="1639888"/>
                <a:ext cx="9073008" cy="4525962"/>
              </a:xfrm>
            </p:spPr>
            <p:txBody>
              <a:bodyPr/>
              <a:lstStyle/>
              <a:p>
                <a:r>
                  <a:rPr lang="en-HK" dirty="0"/>
                  <a:t>Traditional manual algorithm design:  domain knowledge, algorithmic structures, operators, parameters…. </a:t>
                </a:r>
              </a:p>
              <a:p>
                <a:r>
                  <a:rPr lang="en-HK" dirty="0"/>
                  <a:t>AI-assisted (data-driven) algorithm design</a:t>
                </a:r>
              </a:p>
              <a:p>
                <a:pPr lvl="1"/>
                <a:r>
                  <a:rPr lang="en-HK" dirty="0"/>
                  <a:t>Assume each problem instance </a:t>
                </a:r>
                <a14:m>
                  <m:oMath xmlns:m="http://schemas.openxmlformats.org/officeDocument/2006/math">
                    <m:r>
                      <a:rPr lang="en-HK" b="0" i="1" smtClean="0">
                        <a:latin typeface="Cambria Math" panose="02040503050406030204" pitchFamily="18" charset="0"/>
                      </a:rPr>
                      <m:t>𝑖</m:t>
                    </m:r>
                    <m:r>
                      <a:rPr lang="en-HK" b="0" i="1" smtClean="0">
                        <a:latin typeface="Cambria Math" panose="02040503050406030204" pitchFamily="18" charset="0"/>
                      </a:rPr>
                      <m:t>∼</m:t>
                    </m:r>
                    <m:r>
                      <a:rPr lang="en-HK" b="0" i="1" smtClean="0">
                        <a:latin typeface="Cambria Math" panose="02040503050406030204" pitchFamily="18" charset="0"/>
                      </a:rPr>
                      <m:t>𝑃𝑟𝑜𝑏</m:t>
                    </m:r>
                    <m:d>
                      <m:dPr>
                        <m:ctrlPr>
                          <a:rPr lang="en-HK" b="0" i="1" smtClean="0">
                            <a:latin typeface="Cambria Math" panose="02040503050406030204" pitchFamily="18" charset="0"/>
                          </a:rPr>
                        </m:ctrlPr>
                      </m:dPr>
                      <m:e>
                        <m:r>
                          <a:rPr lang="en-HK" b="0" i="1" smtClean="0">
                            <a:latin typeface="Cambria Math" panose="02040503050406030204" pitchFamily="18" charset="0"/>
                          </a:rPr>
                          <m:t>⋅</m:t>
                        </m:r>
                      </m:e>
                    </m:d>
                    <m:r>
                      <a:rPr lang="en-HK" b="0" i="1" smtClean="0">
                        <a:latin typeface="Cambria Math" panose="02040503050406030204" pitchFamily="18" charset="0"/>
                      </a:rPr>
                      <m:t>.</m:t>
                    </m:r>
                  </m:oMath>
                </a14:m>
                <a:endParaRPr lang="en-US" dirty="0"/>
              </a:p>
              <a:p>
                <a:pPr lvl="1"/>
                <a:r>
                  <a:rPr lang="en-US" dirty="0"/>
                  <a:t>Generate a set of problem instances as a training set: Tset.  </a:t>
                </a:r>
              </a:p>
              <a:p>
                <a:pPr lvl="1"/>
                <a:r>
                  <a:rPr lang="en-US" dirty="0"/>
                  <a:t>Characterize the search space of algorithms, AlgSet.</a:t>
                </a:r>
              </a:p>
              <a:p>
                <a:pPr lvl="2"/>
                <a:r>
                  <a:rPr lang="en-US" dirty="0"/>
                  <a:t> AlgSet =parameter space. Hyper-parameter tuning.</a:t>
                </a:r>
              </a:p>
              <a:p>
                <a:pPr lvl="2"/>
                <a:r>
                  <a:rPr lang="en-US" dirty="0"/>
                  <a:t> Algset = combinations of some given components.</a:t>
                </a:r>
              </a:p>
              <a:p>
                <a:pPr lvl="2"/>
                <a:r>
                  <a:rPr lang="en-HK" dirty="0"/>
                  <a:t>Algset = all the possible algorithms under a framework. </a:t>
                </a:r>
              </a:p>
              <a:p>
                <a:pPr lvl="1"/>
                <a:r>
                  <a:rPr lang="en-HK" dirty="0"/>
                  <a:t>Algorithm design: find an alg in Algset to optimize </a:t>
                </a:r>
              </a:p>
              <a:p>
                <a:pPr marL="457200" lvl="1" indent="0">
                  <a:buNone/>
                </a:pPr>
                <a:r>
                  <a:rPr lang="en-HK" dirty="0"/>
                  <a:t>                              </a:t>
                </a:r>
                <a14:m>
                  <m:oMath xmlns:m="http://schemas.openxmlformats.org/officeDocument/2006/math">
                    <m:r>
                      <a:rPr lang="en-HK" b="0" i="0" smtClean="0">
                        <a:latin typeface="Cambria Math" panose="02040503050406030204" pitchFamily="18" charset="0"/>
                      </a:rPr>
                      <m:t> </m:t>
                    </m:r>
                    <m:nary>
                      <m:naryPr>
                        <m:chr m:val="∑"/>
                        <m:supHide m:val="on"/>
                        <m:ctrlPr>
                          <a:rPr lang="en-HK" b="0" i="1" smtClean="0">
                            <a:latin typeface="Cambria Math" panose="02040503050406030204" pitchFamily="18" charset="0"/>
                          </a:rPr>
                        </m:ctrlPr>
                      </m:naryPr>
                      <m:sub>
                        <m:r>
                          <a:rPr lang="en-HK" b="0" i="1" smtClean="0">
                            <a:latin typeface="Cambria Math" panose="02040503050406030204" pitchFamily="18" charset="0"/>
                          </a:rPr>
                          <m:t>𝑖</m:t>
                        </m:r>
                        <m:r>
                          <a:rPr lang="en-HK" b="0" i="1" smtClean="0">
                            <a:latin typeface="Cambria Math" panose="02040503050406030204" pitchFamily="18" charset="0"/>
                          </a:rPr>
                          <m:t>∈</m:t>
                        </m:r>
                        <m:r>
                          <a:rPr lang="en-HK" b="0" i="1" smtClean="0">
                            <a:latin typeface="Cambria Math" panose="02040503050406030204" pitchFamily="18" charset="0"/>
                          </a:rPr>
                          <m:t>𝑇</m:t>
                        </m:r>
                      </m:sub>
                      <m:sup/>
                      <m:e>
                        <m:r>
                          <a:rPr lang="en-HK" b="0" i="1" smtClean="0">
                            <a:latin typeface="Cambria Math" panose="02040503050406030204" pitchFamily="18" charset="0"/>
                          </a:rPr>
                          <m:t>𝐿</m:t>
                        </m:r>
                        <m:r>
                          <a:rPr lang="en-HK" b="0" i="1" smtClean="0">
                            <a:latin typeface="Cambria Math" panose="02040503050406030204" pitchFamily="18" charset="0"/>
                          </a:rPr>
                          <m:t>(</m:t>
                        </m:r>
                        <m:r>
                          <a:rPr lang="en-HK" b="0" i="1" smtClean="0">
                            <a:latin typeface="Cambria Math" panose="02040503050406030204" pitchFamily="18" charset="0"/>
                          </a:rPr>
                          <m:t>𝑎</m:t>
                        </m:r>
                        <m:r>
                          <a:rPr lang="en-HK" b="0" i="1" smtClean="0">
                            <a:latin typeface="Cambria Math" panose="02040503050406030204" pitchFamily="18" charset="0"/>
                          </a:rPr>
                          <m:t>, </m:t>
                        </m:r>
                        <m:r>
                          <a:rPr lang="en-HK" b="0" i="1" smtClean="0">
                            <a:latin typeface="Cambria Math" panose="02040503050406030204" pitchFamily="18" charset="0"/>
                          </a:rPr>
                          <m:t>𝑖</m:t>
                        </m:r>
                        <m:r>
                          <a:rPr lang="en-HK" b="0" i="1" smtClean="0">
                            <a:latin typeface="Cambria Math" panose="02040503050406030204" pitchFamily="18" charset="0"/>
                          </a:rPr>
                          <m:t>)</m:t>
                        </m:r>
                      </m:e>
                    </m:nary>
                  </m:oMath>
                </a14:m>
                <a:endParaRPr lang="en-HK" dirty="0"/>
              </a:p>
              <a:p>
                <a:pPr marL="457200" lvl="1" indent="0">
                  <a:buNone/>
                </a:pPr>
                <a:r>
                  <a:rPr lang="en-HK" dirty="0"/>
                  <a:t>     (it is a machine learning problem) </a:t>
                </a:r>
              </a:p>
              <a:p>
                <a:endParaRPr lang="en-HK" dirty="0"/>
              </a:p>
              <a:p>
                <a:pPr lvl="1"/>
                <a:endParaRPr lang="en-HK"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7504" y="1639888"/>
                <a:ext cx="9073008" cy="4525962"/>
              </a:xfrm>
              <a:blipFill>
                <a:blip r:embed="rId2"/>
                <a:stretch>
                  <a:fillRect l="-941" t="-943" b="-9030"/>
                </a:stretch>
              </a:blipFill>
            </p:spPr>
            <p:txBody>
              <a:bodyPr/>
              <a:lstStyle/>
              <a:p>
                <a:r>
                  <a:rPr lang="en-HK">
                    <a:noFill/>
                  </a:rPr>
                  <a:t> </a:t>
                </a:r>
              </a:p>
            </p:txBody>
          </p:sp>
        </mc:Fallback>
      </mc:AlternateContent>
      <p:sp>
        <p:nvSpPr>
          <p:cNvPr id="4" name="Slide Number Placeholder 3"/>
          <p:cNvSpPr>
            <a:spLocks noGrp="1"/>
          </p:cNvSpPr>
          <p:nvPr>
            <p:ph type="sldNum" sz="quarter" idx="12"/>
          </p:nvPr>
        </p:nvSpPr>
        <p:spPr/>
        <p:txBody>
          <a:bodyPr/>
          <a:lstStyle/>
          <a:p>
            <a:pPr>
              <a:defRPr/>
            </a:pPr>
            <a:fld id="{9FEEDDC7-1821-409A-B657-D68E1847FA43}" type="slidenum">
              <a:rPr lang="en-GB" smtClean="0"/>
              <a:t>20</a:t>
            </a:fld>
            <a:r>
              <a:rPr lang="en-GB" dirty="0"/>
              <a:t>	</a:t>
            </a:r>
          </a:p>
        </p:txBody>
      </p:sp>
    </p:spTree>
    <p:extLst>
      <p:ext uri="{BB962C8B-B14F-4D97-AF65-F5344CB8AC3E}">
        <p14:creationId xmlns:p14="http://schemas.microsoft.com/office/powerpoint/2010/main" val="405644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HK" sz="2000" dirty="0"/>
              <a:t>Evolutionary Algorithms </a:t>
            </a:r>
          </a:p>
          <a:p>
            <a:r>
              <a:rPr lang="en-HK" sz="2000" dirty="0"/>
              <a:t>Impossible Triangle in Alg Design </a:t>
            </a:r>
            <a:endParaRPr lang="en-US" sz="2000" dirty="0"/>
          </a:p>
          <a:p>
            <a:r>
              <a:rPr lang="en-HK" sz="2000" dirty="0"/>
              <a:t>Automatic Algorithm Design </a:t>
            </a:r>
            <a:endParaRPr lang="en-US" sz="2000" dirty="0"/>
          </a:p>
          <a:p>
            <a:r>
              <a:rPr lang="en-US" sz="2000" dirty="0"/>
              <a:t>Evolution of Heuristics </a:t>
            </a:r>
          </a:p>
          <a:p>
            <a:r>
              <a:rPr lang="en-US" sz="2000" dirty="0">
                <a:solidFill>
                  <a:srgbClr val="B2B2B2"/>
                </a:solidFill>
              </a:rPr>
              <a:t>Conclusions</a:t>
            </a:r>
            <a:endParaRPr lang="en-US" sz="2400" dirty="0">
              <a:solidFill>
                <a:srgbClr val="B2B2B2"/>
              </a:solidFill>
            </a:endParaRPr>
          </a:p>
          <a:p>
            <a:pPr marL="457200" lvl="1" indent="0">
              <a:buNone/>
            </a:pP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21</a:t>
            </a:fld>
            <a:r>
              <a:rPr lang="en-GB" dirty="0"/>
              <a:t>	</a:t>
            </a:r>
          </a:p>
        </p:txBody>
      </p:sp>
    </p:spTree>
    <p:custDataLst>
      <p:tags r:id="rId1"/>
    </p:custDataLst>
    <p:extLst>
      <p:ext uri="{BB962C8B-B14F-4D97-AF65-F5344CB8AC3E}">
        <p14:creationId xmlns:p14="http://schemas.microsoft.com/office/powerpoint/2010/main" val="2120301463"/>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AD68902E-CEED-4CEE-ABC7-B650B7950230}"/>
              </a:ext>
            </a:extLst>
          </p:cNvPr>
          <p:cNvSpPr txBox="1"/>
          <p:nvPr/>
        </p:nvSpPr>
        <p:spPr>
          <a:xfrm>
            <a:off x="299920" y="1039718"/>
            <a:ext cx="8379407" cy="646074"/>
          </a:xfrm>
          <a:prstGeom prst="rect">
            <a:avLst/>
          </a:prstGeom>
          <a:noFill/>
        </p:spPr>
        <p:txBody>
          <a:bodyPr wrap="squar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学术界，乘着</a:t>
            </a:r>
            <a:r>
              <a:rPr lang="en-US" altLang="zh-CN" sz="1799" b="1" dirty="0">
                <a:solidFill>
                  <a:srgbClr val="C00000"/>
                </a:solidFill>
                <a:latin typeface="微软雅黑" panose="020B0503020204020204" pitchFamily="34" charset="-122"/>
                <a:ea typeface="微软雅黑" panose="020B0503020204020204" pitchFamily="34" charset="-122"/>
              </a:rPr>
              <a:t>ChatGPT</a:t>
            </a:r>
            <a:r>
              <a:rPr lang="zh-CN" altLang="en-US" sz="1799" b="1" dirty="0">
                <a:solidFill>
                  <a:srgbClr val="C00000"/>
                </a:solidFill>
                <a:latin typeface="微软雅黑" panose="020B0503020204020204" pitchFamily="34" charset="-122"/>
                <a:ea typeface="微软雅黑" panose="020B0503020204020204" pitchFamily="34" charset="-122"/>
              </a:rPr>
              <a:t>的东风，基于大模型的自动算法设计快速发展，展现出了传统方法无可比拟的通用化、智能化优势</a:t>
            </a:r>
            <a:endParaRPr sz="1799" b="1" dirty="0">
              <a:solidFill>
                <a:srgbClr val="C00000"/>
              </a:solidFill>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B7E7F374-5304-4B2C-8EA4-529194DEC926}"/>
              </a:ext>
            </a:extLst>
          </p:cNvPr>
          <p:cNvPicPr>
            <a:picLocks noChangeAspect="1"/>
          </p:cNvPicPr>
          <p:nvPr/>
        </p:nvPicPr>
        <p:blipFill>
          <a:blip r:embed="rId4"/>
          <a:srcRect b="7381"/>
          <a:stretch>
            <a:fillRect/>
          </a:stretch>
        </p:blipFill>
        <p:spPr>
          <a:xfrm>
            <a:off x="483948" y="2846901"/>
            <a:ext cx="3695556" cy="2284098"/>
          </a:xfrm>
          <a:prstGeom prst="rect">
            <a:avLst/>
          </a:prstGeom>
        </p:spPr>
      </p:pic>
      <p:sp>
        <p:nvSpPr>
          <p:cNvPr id="5" name="文本框 8">
            <a:extLst>
              <a:ext uri="{FF2B5EF4-FFF2-40B4-BE49-F238E27FC236}">
                <a16:creationId xmlns:a16="http://schemas.microsoft.com/office/drawing/2014/main" id="{280B17D4-A247-472D-8CE1-76DD129AF25F}"/>
              </a:ext>
            </a:extLst>
          </p:cNvPr>
          <p:cNvSpPr txBox="1"/>
          <p:nvPr/>
        </p:nvSpPr>
        <p:spPr>
          <a:xfrm>
            <a:off x="390373" y="1771346"/>
            <a:ext cx="8188667" cy="646331"/>
          </a:xfrm>
          <a:prstGeom prst="rect">
            <a:avLst/>
          </a:prstGeom>
          <a:noFill/>
        </p:spPr>
        <p:txBody>
          <a:bodyPr wrap="square" rtlCol="0">
            <a:spAutoFit/>
          </a:bodyPr>
          <a:lstStyle/>
          <a:p>
            <a:pPr defTabSz="685526">
              <a:lnSpc>
                <a:spcPct val="150000"/>
              </a:lnSpc>
              <a:defRPr/>
            </a:pPr>
            <a:r>
              <a:rPr lang="zh-CN" altLang="en-US" sz="1200">
                <a:latin typeface="+mj-ea"/>
                <a:ea typeface="+mj-ea"/>
                <a:cs typeface="Times New Roman" panose="02020603050405020304" pitchFamily="18" charset="0"/>
              </a:rPr>
              <a:t>从</a:t>
            </a:r>
            <a:r>
              <a:rPr lang="en-US" altLang="zh-CN" sz="1200" dirty="0">
                <a:latin typeface="+mj-ea"/>
                <a:ea typeface="+mj-ea"/>
                <a:cs typeface="Times New Roman" panose="02020603050405020304" pitchFamily="18" charset="0"/>
              </a:rPr>
              <a:t>2023</a:t>
            </a:r>
            <a:r>
              <a:rPr lang="zh-CN" altLang="en-US" sz="1200">
                <a:latin typeface="+mj-ea"/>
                <a:ea typeface="+mj-ea"/>
                <a:cs typeface="Times New Roman" panose="02020603050405020304" pitchFamily="18" charset="0"/>
              </a:rPr>
              <a:t>年初开始，基于大模型的算法优化相关工作急剧增加，在</a:t>
            </a:r>
            <a:r>
              <a:rPr lang="en-US" altLang="zh-CN" sz="1200" dirty="0">
                <a:latin typeface="+mj-ea"/>
                <a:ea typeface="+mj-ea"/>
                <a:cs typeface="Times New Roman" panose="02020603050405020304" pitchFamily="18" charset="0"/>
              </a:rPr>
              <a:t>Google Scholar</a:t>
            </a:r>
            <a:r>
              <a:rPr lang="zh-CN" altLang="en-US" sz="1200">
                <a:latin typeface="+mj-ea"/>
                <a:ea typeface="+mj-ea"/>
                <a:cs typeface="Times New Roman" panose="02020603050405020304" pitchFamily="18" charset="0"/>
              </a:rPr>
              <a:t>上统计了</a:t>
            </a:r>
            <a:r>
              <a:rPr lang="en-US" altLang="zh-CN" sz="1200" kern="0" dirty="0">
                <a:solidFill>
                  <a:prstClr val="black"/>
                </a:solidFill>
                <a:latin typeface="+mj-ea"/>
                <a:ea typeface="+mj-ea"/>
                <a:cs typeface="Times New Roman" panose="02020603050405020304" pitchFamily="18" charset="0"/>
              </a:rPr>
              <a:t>LLM for algorithm design</a:t>
            </a:r>
            <a:r>
              <a:rPr lang="zh-CN" altLang="en-US" sz="1200" kern="0">
                <a:solidFill>
                  <a:prstClr val="black"/>
                </a:solidFill>
                <a:latin typeface="+mj-ea"/>
                <a:ea typeface="+mj-ea"/>
                <a:cs typeface="Times New Roman" panose="02020603050405020304" pitchFamily="18" charset="0"/>
              </a:rPr>
              <a:t>相关工作，过滤得到</a:t>
            </a:r>
            <a:r>
              <a:rPr lang="en-US" altLang="zh-CN" sz="1200" kern="0" dirty="0">
                <a:solidFill>
                  <a:prstClr val="black"/>
                </a:solidFill>
                <a:latin typeface="+mj-ea"/>
                <a:ea typeface="+mj-ea"/>
                <a:cs typeface="Times New Roman" panose="02020603050405020304" pitchFamily="18" charset="0"/>
              </a:rPr>
              <a:t>160+ papers</a:t>
            </a:r>
            <a:r>
              <a:rPr lang="zh-CN" altLang="en-US" sz="1200" kern="0">
                <a:solidFill>
                  <a:prstClr val="black"/>
                </a:solidFill>
                <a:latin typeface="+mj-ea"/>
                <a:ea typeface="+mj-ea"/>
                <a:cs typeface="Times New Roman" panose="02020603050405020304" pitchFamily="18" charset="0"/>
              </a:rPr>
              <a:t>，具体论文发布时间和相关研究团队统计如下：</a:t>
            </a:r>
            <a:endParaRPr lang="en-US" altLang="zh-CN" sz="1200" kern="0" dirty="0">
              <a:solidFill>
                <a:prstClr val="black"/>
              </a:solidFill>
              <a:latin typeface="+mj-ea"/>
              <a:ea typeface="+mj-ea"/>
              <a:cs typeface="Times New Roman" panose="02020603050405020304" pitchFamily="18" charset="0"/>
            </a:endParaRPr>
          </a:p>
        </p:txBody>
      </p:sp>
      <p:grpSp>
        <p:nvGrpSpPr>
          <p:cNvPr id="2" name="组合 1">
            <a:extLst>
              <a:ext uri="{FF2B5EF4-FFF2-40B4-BE49-F238E27FC236}">
                <a16:creationId xmlns:a16="http://schemas.microsoft.com/office/drawing/2014/main" id="{7ED01306-4166-4B0E-B865-D874D0D914BE}"/>
              </a:ext>
            </a:extLst>
          </p:cNvPr>
          <p:cNvGrpSpPr/>
          <p:nvPr/>
        </p:nvGrpSpPr>
        <p:grpSpPr>
          <a:xfrm>
            <a:off x="4465482" y="2445419"/>
            <a:ext cx="4438345" cy="3003857"/>
            <a:chOff x="587375" y="226060"/>
            <a:chExt cx="11333480" cy="6773252"/>
          </a:xfrm>
        </p:grpSpPr>
        <p:pic>
          <p:nvPicPr>
            <p:cNvPr id="7" name="图片 6">
              <a:extLst>
                <a:ext uri="{FF2B5EF4-FFF2-40B4-BE49-F238E27FC236}">
                  <a16:creationId xmlns:a16="http://schemas.microsoft.com/office/drawing/2014/main" id="{32BDC25C-B0C9-4566-A258-9025AF537E5B}"/>
                </a:ext>
              </a:extLst>
            </p:cNvPr>
            <p:cNvPicPr>
              <a:picLocks noChangeAspect="1"/>
            </p:cNvPicPr>
            <p:nvPr/>
          </p:nvPicPr>
          <p:blipFill>
            <a:blip r:embed="rId5"/>
            <a:stretch>
              <a:fillRect/>
            </a:stretch>
          </p:blipFill>
          <p:spPr>
            <a:xfrm>
              <a:off x="3234690" y="639445"/>
              <a:ext cx="6038850" cy="5848350"/>
            </a:xfrm>
            <a:prstGeom prst="rect">
              <a:avLst/>
            </a:prstGeom>
          </p:spPr>
        </p:pic>
        <p:sp>
          <p:nvSpPr>
            <p:cNvPr id="8" name="矩形 7">
              <a:extLst>
                <a:ext uri="{FF2B5EF4-FFF2-40B4-BE49-F238E27FC236}">
                  <a16:creationId xmlns:a16="http://schemas.microsoft.com/office/drawing/2014/main" id="{E2DA5ECD-FB12-4C02-A90A-FF7712004C76}"/>
                </a:ext>
              </a:extLst>
            </p:cNvPr>
            <p:cNvSpPr/>
            <p:nvPr/>
          </p:nvSpPr>
          <p:spPr>
            <a:xfrm>
              <a:off x="587375" y="2002155"/>
              <a:ext cx="2553335" cy="1092200"/>
            </a:xfrm>
            <a:prstGeom prst="rect">
              <a:avLst/>
            </a:prstGeom>
            <a:solidFill>
              <a:srgbClr val="70AD47">
                <a:lumMod val="20000"/>
                <a:lumOff val="80000"/>
              </a:srgbClr>
            </a:solidFill>
            <a:ln w="19050" cap="flat" cmpd="sng" algn="ctr">
              <a:solidFill>
                <a:srgbClr val="70AD47">
                  <a:lumMod val="75000"/>
                </a:srgbClr>
              </a:solidFill>
              <a:prstDash val="solid"/>
              <a:miter lim="800000"/>
            </a:ln>
            <a:effectLst/>
          </p:spPr>
          <p:txBody>
            <a:bodyPr rtlCol="0" anchor="ctr"/>
            <a:lstStyle/>
            <a:p>
              <a:pPr algn="ctr" defTabSz="685526"/>
              <a:r>
                <a:rPr lang="en-US" altLang="zh-CN" sz="750" kern="0" dirty="0">
                  <a:solidFill>
                    <a:srgbClr val="C90BFD"/>
                  </a:solidFill>
                  <a:latin typeface="Calibri"/>
                  <a:ea typeface="等线" panose="02010600030101010101" pitchFamily="2" charset="-122"/>
                </a:rPr>
                <a:t>Huawei CityU </a:t>
              </a:r>
              <a:r>
                <a:rPr lang="en-US" altLang="zh-CN" sz="750" kern="0" dirty="0">
                  <a:solidFill>
                    <a:prstClr val="black"/>
                  </a:solidFill>
                  <a:latin typeface="Calibri"/>
                  <a:ea typeface="等线" panose="02010600030101010101" pitchFamily="2" charset="-122"/>
                  <a:cs typeface="+mn-cs"/>
                </a:rPr>
                <a:t>Optimization</a:t>
              </a:r>
            </a:p>
            <a:p>
              <a:pPr algn="ctr" defTabSz="685526" fontAlgn="auto">
                <a:spcBef>
                  <a:spcPts val="0"/>
                </a:spcBef>
                <a:spcAft>
                  <a:spcPts val="0"/>
                </a:spcAft>
                <a:defRPr/>
              </a:pPr>
              <a:r>
                <a:rPr lang="en-US" altLang="zh-CN" sz="750" kern="0" dirty="0">
                  <a:solidFill>
                    <a:prstClr val="black"/>
                  </a:solidFill>
                  <a:latin typeface="Calibri"/>
                  <a:ea typeface="等线" panose="02010600030101010101" pitchFamily="2" charset="-122"/>
                  <a:cs typeface="+mn-cs"/>
                </a:rPr>
                <a:t>Heuristic design</a:t>
              </a:r>
            </a:p>
          </p:txBody>
        </p:sp>
        <p:sp>
          <p:nvSpPr>
            <p:cNvPr id="9" name="矩形 8">
              <a:extLst>
                <a:ext uri="{FF2B5EF4-FFF2-40B4-BE49-F238E27FC236}">
                  <a16:creationId xmlns:a16="http://schemas.microsoft.com/office/drawing/2014/main" id="{A32139D2-B303-4CDC-BF47-51BB043ADD10}"/>
                </a:ext>
              </a:extLst>
            </p:cNvPr>
            <p:cNvSpPr/>
            <p:nvPr/>
          </p:nvSpPr>
          <p:spPr>
            <a:xfrm>
              <a:off x="587375" y="3706495"/>
              <a:ext cx="2553335" cy="1092200"/>
            </a:xfrm>
            <a:prstGeom prst="rect">
              <a:avLst/>
            </a:prstGeom>
            <a:solidFill>
              <a:srgbClr val="FFC000">
                <a:lumMod val="20000"/>
                <a:lumOff val="80000"/>
              </a:srgbClr>
            </a:solidFill>
            <a:ln w="12700" cap="flat" cmpd="sng" algn="ctr">
              <a:solidFill>
                <a:srgbClr val="FFC000">
                  <a:lumMod val="75000"/>
                </a:srgbClr>
              </a:solidFill>
              <a:prstDash val="solid"/>
              <a:miter lim="800000"/>
            </a:ln>
            <a:effectLst/>
          </p:spPr>
          <p:txBody>
            <a:bodyPr rtlCol="0" anchor="ctr"/>
            <a:lstStyle/>
            <a:p>
              <a:pPr algn="ctr" defTabSz="685526" fontAlgn="auto">
                <a:spcBef>
                  <a:spcPts val="0"/>
                </a:spcBef>
                <a:spcAft>
                  <a:spcPts val="0"/>
                </a:spcAft>
                <a:defRPr/>
              </a:pPr>
              <a:r>
                <a:rPr lang="en-US" altLang="zh-CN" sz="750" kern="0" dirty="0" err="1">
                  <a:solidFill>
                    <a:srgbClr val="C90BFD"/>
                  </a:solidFill>
                  <a:latin typeface="Calibri"/>
                  <a:ea typeface="等线" panose="02010600030101010101" pitchFamily="2" charset="-122"/>
                  <a:cs typeface="+mn-cs"/>
                </a:rPr>
                <a:t>PolyU</a:t>
              </a:r>
              <a:r>
                <a:rPr lang="en-US" altLang="zh-CN" sz="750" kern="0" dirty="0">
                  <a:solidFill>
                    <a:srgbClr val="C90BFD"/>
                  </a:solidFill>
                  <a:latin typeface="Calibri"/>
                  <a:ea typeface="等线" panose="02010600030101010101" pitchFamily="2" charset="-122"/>
                  <a:cs typeface="+mn-cs"/>
                </a:rPr>
                <a:t> CQU SZU </a:t>
              </a:r>
            </a:p>
            <a:p>
              <a:pPr algn="ctr" defTabSz="685526" fontAlgn="auto">
                <a:spcBef>
                  <a:spcPts val="0"/>
                </a:spcBef>
                <a:spcAft>
                  <a:spcPts val="0"/>
                </a:spcAft>
                <a:defRPr/>
              </a:pPr>
              <a:r>
                <a:rPr lang="en-US" altLang="zh-CN" sz="750" kern="0" dirty="0">
                  <a:solidFill>
                    <a:prstClr val="black"/>
                  </a:solidFill>
                  <a:latin typeface="Calibri"/>
                  <a:ea typeface="等线" panose="02010600030101010101" pitchFamily="2" charset="-122"/>
                  <a:cs typeface="+mn-cs"/>
                </a:rPr>
                <a:t>Optimization</a:t>
              </a:r>
            </a:p>
            <a:p>
              <a:pPr algn="ctr" defTabSz="685526" fontAlgn="auto">
                <a:spcBef>
                  <a:spcPts val="0"/>
                </a:spcBef>
                <a:spcAft>
                  <a:spcPts val="0"/>
                </a:spcAft>
                <a:defRPr/>
              </a:pPr>
              <a:r>
                <a:rPr lang="en-US" altLang="zh-CN" sz="750" kern="0" dirty="0">
                  <a:solidFill>
                    <a:prstClr val="black"/>
                  </a:solidFill>
                  <a:latin typeface="Calibri"/>
                  <a:ea typeface="等线" panose="02010600030101010101" pitchFamily="2" charset="-122"/>
                  <a:cs typeface="+mn-cs"/>
                </a:rPr>
                <a:t>Heuristic design</a:t>
              </a:r>
            </a:p>
          </p:txBody>
        </p:sp>
        <p:sp>
          <p:nvSpPr>
            <p:cNvPr id="10" name="矩形 9">
              <a:extLst>
                <a:ext uri="{FF2B5EF4-FFF2-40B4-BE49-F238E27FC236}">
                  <a16:creationId xmlns:a16="http://schemas.microsoft.com/office/drawing/2014/main" id="{27A0634A-A7B6-4D94-B3D7-B8AB7633DE22}"/>
                </a:ext>
              </a:extLst>
            </p:cNvPr>
            <p:cNvSpPr/>
            <p:nvPr/>
          </p:nvSpPr>
          <p:spPr>
            <a:xfrm>
              <a:off x="9367520" y="2336800"/>
              <a:ext cx="2553335" cy="1092200"/>
            </a:xfrm>
            <a:prstGeom prst="rect">
              <a:avLst/>
            </a:prstGeom>
            <a:solidFill>
              <a:srgbClr val="ED7D31">
                <a:lumMod val="20000"/>
                <a:lumOff val="80000"/>
              </a:srgbClr>
            </a:solidFill>
            <a:ln w="12700" cap="flat" cmpd="sng" algn="ctr">
              <a:solidFill>
                <a:srgbClr val="FF0000"/>
              </a:solidFill>
              <a:prstDash val="solid"/>
              <a:miter lim="800000"/>
            </a:ln>
            <a:effectLst/>
          </p:spPr>
          <p:txBody>
            <a:bodyPr rtlCol="0" anchor="ctr"/>
            <a:lstStyle/>
            <a:p>
              <a:pPr algn="ctr" defTabSz="685526" fontAlgn="auto">
                <a:spcBef>
                  <a:spcPts val="0"/>
                </a:spcBef>
                <a:spcAft>
                  <a:spcPts val="0"/>
                </a:spcAft>
                <a:defRPr/>
              </a:pPr>
              <a:r>
                <a:rPr lang="en-US" altLang="zh-CN" sz="750" kern="0">
                  <a:solidFill>
                    <a:srgbClr val="C90BFD"/>
                  </a:solidFill>
                  <a:latin typeface="Calibri"/>
                  <a:ea typeface="等线" panose="02010600030101010101" pitchFamily="2" charset="-122"/>
                  <a:cs typeface="+mn-cs"/>
                </a:rPr>
                <a:t>MIT GIT  Harvard</a:t>
              </a:r>
            </a:p>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Machine learning </a:t>
              </a:r>
            </a:p>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Manufacturing</a:t>
              </a:r>
            </a:p>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Industry</a:t>
              </a:r>
            </a:p>
          </p:txBody>
        </p:sp>
        <p:sp>
          <p:nvSpPr>
            <p:cNvPr id="11" name="文本框 10">
              <a:extLst>
                <a:ext uri="{FF2B5EF4-FFF2-40B4-BE49-F238E27FC236}">
                  <a16:creationId xmlns:a16="http://schemas.microsoft.com/office/drawing/2014/main" id="{60585E70-D1C2-44D1-83A5-24CEFED9F102}"/>
                </a:ext>
              </a:extLst>
            </p:cNvPr>
            <p:cNvSpPr txBox="1"/>
            <p:nvPr/>
          </p:nvSpPr>
          <p:spPr>
            <a:xfrm>
              <a:off x="6242048" y="2892424"/>
              <a:ext cx="887732" cy="468443"/>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MIT</a:t>
              </a:r>
            </a:p>
          </p:txBody>
        </p:sp>
        <p:sp>
          <p:nvSpPr>
            <p:cNvPr id="12" name="文本框 11">
              <a:extLst>
                <a:ext uri="{FF2B5EF4-FFF2-40B4-BE49-F238E27FC236}">
                  <a16:creationId xmlns:a16="http://schemas.microsoft.com/office/drawing/2014/main" id="{192DD765-8690-4BF2-9652-CD8BED19BC98}"/>
                </a:ext>
              </a:extLst>
            </p:cNvPr>
            <p:cNvSpPr txBox="1"/>
            <p:nvPr/>
          </p:nvSpPr>
          <p:spPr>
            <a:xfrm>
              <a:off x="7129780" y="2136776"/>
              <a:ext cx="929638" cy="468443"/>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GIT</a:t>
              </a:r>
            </a:p>
          </p:txBody>
        </p:sp>
        <p:sp>
          <p:nvSpPr>
            <p:cNvPr id="13" name="矩形 12">
              <a:extLst>
                <a:ext uri="{FF2B5EF4-FFF2-40B4-BE49-F238E27FC236}">
                  <a16:creationId xmlns:a16="http://schemas.microsoft.com/office/drawing/2014/main" id="{838DA87E-B761-48FC-904E-7681F22416B9}"/>
                </a:ext>
              </a:extLst>
            </p:cNvPr>
            <p:cNvSpPr/>
            <p:nvPr/>
          </p:nvSpPr>
          <p:spPr>
            <a:xfrm>
              <a:off x="8336280" y="5009515"/>
              <a:ext cx="2553335" cy="1092200"/>
            </a:xfrm>
            <a:prstGeom prst="rect">
              <a:avLst/>
            </a:prstGeom>
            <a:solidFill>
              <a:srgbClr val="A5A5A5">
                <a:lumMod val="20000"/>
                <a:lumOff val="80000"/>
              </a:srgbClr>
            </a:solidFill>
            <a:ln w="12700" cap="flat" cmpd="sng" algn="ctr">
              <a:solidFill>
                <a:sysClr val="windowText" lastClr="000000"/>
              </a:solidFill>
              <a:prstDash val="solid"/>
              <a:miter lim="800000"/>
            </a:ln>
            <a:effectLst/>
          </p:spPr>
          <p:txBody>
            <a:bodyPr rtlCol="0" anchor="ctr"/>
            <a:lstStyle/>
            <a:p>
              <a:pPr algn="ctr" defTabSz="685526" fontAlgn="auto">
                <a:spcBef>
                  <a:spcPts val="0"/>
                </a:spcBef>
                <a:spcAft>
                  <a:spcPts val="0"/>
                </a:spcAft>
                <a:defRPr/>
              </a:pPr>
              <a:r>
                <a:rPr lang="en-US" altLang="zh-CN" sz="750" kern="0">
                  <a:solidFill>
                    <a:srgbClr val="C90BFD"/>
                  </a:solidFill>
                  <a:latin typeface="Calibri"/>
                  <a:ea typeface="等线" panose="02010600030101010101" pitchFamily="2" charset="-122"/>
                  <a:cs typeface="+mn-cs"/>
                </a:rPr>
                <a:t>Tsinghua</a:t>
              </a:r>
            </a:p>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Social science</a:t>
              </a:r>
            </a:p>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Network</a:t>
              </a:r>
            </a:p>
          </p:txBody>
        </p:sp>
        <p:sp>
          <p:nvSpPr>
            <p:cNvPr id="14" name="文本框 13">
              <a:extLst>
                <a:ext uri="{FF2B5EF4-FFF2-40B4-BE49-F238E27FC236}">
                  <a16:creationId xmlns:a16="http://schemas.microsoft.com/office/drawing/2014/main" id="{2A868F53-54B2-46F0-8D14-D3C17932CEFE}"/>
                </a:ext>
              </a:extLst>
            </p:cNvPr>
            <p:cNvSpPr txBox="1"/>
            <p:nvPr/>
          </p:nvSpPr>
          <p:spPr>
            <a:xfrm>
              <a:off x="8812531" y="4167504"/>
              <a:ext cx="1187451" cy="728689"/>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Harvard</a:t>
              </a:r>
            </a:p>
          </p:txBody>
        </p:sp>
        <p:sp>
          <p:nvSpPr>
            <p:cNvPr id="15" name="文本框 14">
              <a:extLst>
                <a:ext uri="{FF2B5EF4-FFF2-40B4-BE49-F238E27FC236}">
                  <a16:creationId xmlns:a16="http://schemas.microsoft.com/office/drawing/2014/main" id="{753B5479-2837-4FD2-8EF9-2410083E2E46}"/>
                </a:ext>
              </a:extLst>
            </p:cNvPr>
            <p:cNvSpPr txBox="1"/>
            <p:nvPr/>
          </p:nvSpPr>
          <p:spPr>
            <a:xfrm>
              <a:off x="5672456" y="1768475"/>
              <a:ext cx="1187451" cy="468443"/>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Fudan</a:t>
              </a:r>
            </a:p>
          </p:txBody>
        </p:sp>
        <p:sp>
          <p:nvSpPr>
            <p:cNvPr id="16" name="文本框 15">
              <a:extLst>
                <a:ext uri="{FF2B5EF4-FFF2-40B4-BE49-F238E27FC236}">
                  <a16:creationId xmlns:a16="http://schemas.microsoft.com/office/drawing/2014/main" id="{3390FC3E-5584-4DD5-901F-B87A874884C5}"/>
                </a:ext>
              </a:extLst>
            </p:cNvPr>
            <p:cNvSpPr txBox="1"/>
            <p:nvPr/>
          </p:nvSpPr>
          <p:spPr>
            <a:xfrm>
              <a:off x="5855335" y="6270623"/>
              <a:ext cx="941070" cy="728689"/>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SMU</a:t>
              </a:r>
            </a:p>
          </p:txBody>
        </p:sp>
        <p:sp>
          <p:nvSpPr>
            <p:cNvPr id="17" name="文本框 16">
              <a:extLst>
                <a:ext uri="{FF2B5EF4-FFF2-40B4-BE49-F238E27FC236}">
                  <a16:creationId xmlns:a16="http://schemas.microsoft.com/office/drawing/2014/main" id="{589A51F7-0A15-4D11-BC04-9EB76A729868}"/>
                </a:ext>
              </a:extLst>
            </p:cNvPr>
            <p:cNvSpPr txBox="1"/>
            <p:nvPr/>
          </p:nvSpPr>
          <p:spPr>
            <a:xfrm>
              <a:off x="6242048" y="1141730"/>
              <a:ext cx="2195179" cy="468443"/>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Google TU Berlin</a:t>
              </a:r>
            </a:p>
          </p:txBody>
        </p:sp>
        <p:sp>
          <p:nvSpPr>
            <p:cNvPr id="18" name="文本框 17">
              <a:extLst>
                <a:ext uri="{FF2B5EF4-FFF2-40B4-BE49-F238E27FC236}">
                  <a16:creationId xmlns:a16="http://schemas.microsoft.com/office/drawing/2014/main" id="{B94C0BFD-5A8B-4821-B88E-CAE39AC82681}"/>
                </a:ext>
              </a:extLst>
            </p:cNvPr>
            <p:cNvSpPr txBox="1"/>
            <p:nvPr/>
          </p:nvSpPr>
          <p:spPr>
            <a:xfrm>
              <a:off x="3399790" y="5470525"/>
              <a:ext cx="1214120" cy="728689"/>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IIIA-CSIC</a:t>
              </a:r>
            </a:p>
          </p:txBody>
        </p:sp>
        <p:sp>
          <p:nvSpPr>
            <p:cNvPr id="19" name="圆角矩形 18">
              <a:extLst>
                <a:ext uri="{FF2B5EF4-FFF2-40B4-BE49-F238E27FC236}">
                  <a16:creationId xmlns:a16="http://schemas.microsoft.com/office/drawing/2014/main" id="{A98B77F0-1E8F-462B-A4E6-C37033DE4F05}"/>
                </a:ext>
              </a:extLst>
            </p:cNvPr>
            <p:cNvSpPr/>
            <p:nvPr/>
          </p:nvSpPr>
          <p:spPr>
            <a:xfrm>
              <a:off x="6796406" y="226060"/>
              <a:ext cx="1935383" cy="641350"/>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algn="ctr" defTabSz="685526" fontAlgn="auto">
                <a:spcBef>
                  <a:spcPts val="0"/>
                </a:spcBef>
                <a:spcAft>
                  <a:spcPts val="0"/>
                </a:spcAft>
                <a:defRPr/>
              </a:pPr>
              <a:r>
                <a:rPr lang="en-US" altLang="zh-CN" sz="750" b="1" kern="0">
                  <a:solidFill>
                    <a:prstClr val="black"/>
                  </a:solidFill>
                  <a:latin typeface="Calibri"/>
                  <a:ea typeface="等线" panose="02010600030101010101" pitchFamily="2" charset="-122"/>
                  <a:cs typeface="+mn-cs"/>
                </a:rPr>
                <a:t>Sakana</a:t>
              </a:r>
              <a:r>
                <a:rPr lang="en-US" altLang="zh-CN" sz="750" kern="0">
                  <a:solidFill>
                    <a:prstClr val="black"/>
                  </a:solidFill>
                  <a:latin typeface="Calibri"/>
                  <a:ea typeface="等线" panose="02010600030101010101" pitchFamily="2" charset="-122"/>
                  <a:cs typeface="+mn-cs"/>
                </a:rPr>
                <a:t>: Devid Ha, Chris Lu</a:t>
              </a:r>
            </a:p>
          </p:txBody>
        </p:sp>
        <p:sp>
          <p:nvSpPr>
            <p:cNvPr id="20" name="圆角矩形 19">
              <a:extLst>
                <a:ext uri="{FF2B5EF4-FFF2-40B4-BE49-F238E27FC236}">
                  <a16:creationId xmlns:a16="http://schemas.microsoft.com/office/drawing/2014/main" id="{0362991A-0B01-4491-A8B7-5CE7AE92F3EF}"/>
                </a:ext>
              </a:extLst>
            </p:cNvPr>
            <p:cNvSpPr/>
            <p:nvPr/>
          </p:nvSpPr>
          <p:spPr>
            <a:xfrm>
              <a:off x="2089150" y="5795645"/>
              <a:ext cx="2028825" cy="474980"/>
            </a:xfrm>
            <a:prstGeom prst="roundRect">
              <a:avLst/>
            </a:prstGeom>
            <a:noFill/>
            <a:ln w="12700" cap="flat" cmpd="sng" algn="ctr">
              <a:solidFill>
                <a:srgbClr val="4472C4">
                  <a:lumMod val="75000"/>
                </a:srgb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p>
              <a:pPr algn="ctr" defTabSz="685526" fontAlgn="auto">
                <a:spcBef>
                  <a:spcPts val="0"/>
                </a:spcBef>
                <a:spcAft>
                  <a:spcPts val="0"/>
                </a:spcAft>
                <a:defRPr/>
              </a:pPr>
              <a:r>
                <a:rPr lang="en-US" altLang="zh-CN" sz="750" kern="0">
                  <a:solidFill>
                    <a:prstClr val="black"/>
                  </a:solidFill>
                  <a:latin typeface="Calibri"/>
                  <a:ea typeface="等线" panose="02010600030101010101" pitchFamily="2" charset="-122"/>
                  <a:cs typeface="+mn-cs"/>
                </a:rPr>
                <a:t>Gabriela Ochoa</a:t>
              </a:r>
            </a:p>
          </p:txBody>
        </p:sp>
        <p:sp>
          <p:nvSpPr>
            <p:cNvPr id="21" name="文本框 20">
              <a:extLst>
                <a:ext uri="{FF2B5EF4-FFF2-40B4-BE49-F238E27FC236}">
                  <a16:creationId xmlns:a16="http://schemas.microsoft.com/office/drawing/2014/main" id="{883BB7BC-DF4A-4C26-8A16-D89CD42BE4DE}"/>
                </a:ext>
              </a:extLst>
            </p:cNvPr>
            <p:cNvSpPr txBox="1"/>
            <p:nvPr/>
          </p:nvSpPr>
          <p:spPr>
            <a:xfrm>
              <a:off x="6567806" y="4643121"/>
              <a:ext cx="1120398" cy="728689"/>
            </a:xfrm>
            <a:prstGeom prst="rect">
              <a:avLst/>
            </a:prstGeom>
            <a:noFill/>
          </p:spPr>
          <p:txBody>
            <a:bodyPr wrap="square" rtlCol="0">
              <a:spAutoFit/>
            </a:bodyPr>
            <a:lstStyle/>
            <a:p>
              <a:pPr defTabSz="685526"/>
              <a:r>
                <a:rPr lang="en-US" altLang="zh-CN" sz="750">
                  <a:solidFill>
                    <a:srgbClr val="FF0000"/>
                  </a:solidFill>
                  <a:latin typeface="Calibri"/>
                  <a:ea typeface="等线" panose="02010600030101010101" pitchFamily="2" charset="-122"/>
                </a:rPr>
                <a:t>Hunan</a:t>
              </a:r>
            </a:p>
          </p:txBody>
        </p:sp>
        <p:cxnSp>
          <p:nvCxnSpPr>
            <p:cNvPr id="22" name="直接连接符 21">
              <a:extLst>
                <a:ext uri="{FF2B5EF4-FFF2-40B4-BE49-F238E27FC236}">
                  <a16:creationId xmlns:a16="http://schemas.microsoft.com/office/drawing/2014/main" id="{18ACE8D7-CCCF-4DDE-BD59-DE76EEDFAEDD}"/>
                </a:ext>
              </a:extLst>
            </p:cNvPr>
            <p:cNvCxnSpPr/>
            <p:nvPr/>
          </p:nvCxnSpPr>
          <p:spPr>
            <a:xfrm>
              <a:off x="3162935" y="2382520"/>
              <a:ext cx="821690" cy="382905"/>
            </a:xfrm>
            <a:prstGeom prst="line">
              <a:avLst/>
            </a:prstGeom>
            <a:noFill/>
            <a:ln w="19050" cap="flat" cmpd="sng" algn="ctr">
              <a:solidFill>
                <a:srgbClr val="70AD47"/>
              </a:solidFill>
              <a:prstDash val="solid"/>
              <a:miter lim="800000"/>
            </a:ln>
            <a:effectLst/>
          </p:spPr>
        </p:cxnSp>
        <p:cxnSp>
          <p:nvCxnSpPr>
            <p:cNvPr id="23" name="直接连接符 22">
              <a:extLst>
                <a:ext uri="{FF2B5EF4-FFF2-40B4-BE49-F238E27FC236}">
                  <a16:creationId xmlns:a16="http://schemas.microsoft.com/office/drawing/2014/main" id="{935C9EB2-0AD7-4AFE-B74D-A884775FD98A}"/>
                </a:ext>
              </a:extLst>
            </p:cNvPr>
            <p:cNvCxnSpPr/>
            <p:nvPr/>
          </p:nvCxnSpPr>
          <p:spPr>
            <a:xfrm flipV="1">
              <a:off x="3140710" y="4148455"/>
              <a:ext cx="811530" cy="19050"/>
            </a:xfrm>
            <a:prstGeom prst="line">
              <a:avLst/>
            </a:prstGeom>
            <a:noFill/>
            <a:ln w="19050" cap="flat" cmpd="sng" algn="ctr">
              <a:solidFill>
                <a:srgbClr val="FFC000">
                  <a:lumMod val="75000"/>
                </a:srgbClr>
              </a:solidFill>
              <a:prstDash val="solid"/>
              <a:miter lim="800000"/>
            </a:ln>
            <a:effectLst/>
          </p:spPr>
        </p:cxnSp>
        <p:cxnSp>
          <p:nvCxnSpPr>
            <p:cNvPr id="24" name="直接连接符 23">
              <a:extLst>
                <a:ext uri="{FF2B5EF4-FFF2-40B4-BE49-F238E27FC236}">
                  <a16:creationId xmlns:a16="http://schemas.microsoft.com/office/drawing/2014/main" id="{60FD5770-30AF-4ECB-99F1-3577DC3CF5FE}"/>
                </a:ext>
              </a:extLst>
            </p:cNvPr>
            <p:cNvCxnSpPr>
              <a:cxnSpLocks/>
            </p:cNvCxnSpPr>
            <p:nvPr/>
          </p:nvCxnSpPr>
          <p:spPr>
            <a:xfrm flipV="1">
              <a:off x="8784588" y="2873375"/>
              <a:ext cx="582931" cy="377484"/>
            </a:xfrm>
            <a:prstGeom prst="line">
              <a:avLst/>
            </a:prstGeom>
            <a:noFill/>
            <a:ln w="19050" cap="flat" cmpd="sng" algn="ctr">
              <a:solidFill>
                <a:srgbClr val="FF0000"/>
              </a:solidFill>
              <a:prstDash val="solid"/>
              <a:miter lim="800000"/>
            </a:ln>
            <a:effectLst/>
          </p:spPr>
        </p:cxnSp>
        <p:cxnSp>
          <p:nvCxnSpPr>
            <p:cNvPr id="25" name="直接连接符 24">
              <a:extLst>
                <a:ext uri="{FF2B5EF4-FFF2-40B4-BE49-F238E27FC236}">
                  <a16:creationId xmlns:a16="http://schemas.microsoft.com/office/drawing/2014/main" id="{CB712536-0A50-4376-AB8A-0CC39295A6D5}"/>
                </a:ext>
              </a:extLst>
            </p:cNvPr>
            <p:cNvCxnSpPr/>
            <p:nvPr/>
          </p:nvCxnSpPr>
          <p:spPr>
            <a:xfrm flipV="1">
              <a:off x="7753350" y="5491480"/>
              <a:ext cx="582930" cy="65405"/>
            </a:xfrm>
            <a:prstGeom prst="line">
              <a:avLst/>
            </a:prstGeom>
            <a:noFill/>
            <a:ln w="19050" cap="flat" cmpd="sng" algn="ctr">
              <a:solidFill>
                <a:sysClr val="windowText" lastClr="000000">
                  <a:lumMod val="65000"/>
                  <a:lumOff val="35000"/>
                </a:sysClr>
              </a:solidFill>
              <a:prstDash val="solid"/>
              <a:miter lim="800000"/>
            </a:ln>
            <a:effectLst/>
          </p:spPr>
        </p:cxnSp>
      </p:grpSp>
      <p:sp>
        <p:nvSpPr>
          <p:cNvPr id="4" name="矩形 3">
            <a:extLst>
              <a:ext uri="{FF2B5EF4-FFF2-40B4-BE49-F238E27FC236}">
                <a16:creationId xmlns:a16="http://schemas.microsoft.com/office/drawing/2014/main" id="{97219D01-672F-4E91-94E0-ACB7D50A2094}"/>
              </a:ext>
            </a:extLst>
          </p:cNvPr>
          <p:cNvSpPr/>
          <p:nvPr/>
        </p:nvSpPr>
        <p:spPr>
          <a:xfrm>
            <a:off x="1499633" y="5318064"/>
            <a:ext cx="1415772" cy="276999"/>
          </a:xfrm>
          <a:prstGeom prst="rect">
            <a:avLst/>
          </a:prstGeom>
        </p:spPr>
        <p:txBody>
          <a:bodyPr wrap="none">
            <a:spAutoFit/>
          </a:bodyPr>
          <a:lstStyle/>
          <a:p>
            <a:r>
              <a:rPr lang="zh-CN" altLang="en-US" sz="1200" b="1" kern="0">
                <a:solidFill>
                  <a:srgbClr val="C00000"/>
                </a:solidFill>
                <a:latin typeface="+mj-ea"/>
                <a:ea typeface="+mj-ea"/>
                <a:cs typeface="Times New Roman" panose="02020603050405020304" pitchFamily="18" charset="0"/>
              </a:rPr>
              <a:t>论文发布时间统计</a:t>
            </a:r>
            <a:endParaRPr lang="zh-CN" altLang="en-US" sz="1200" b="1">
              <a:solidFill>
                <a:srgbClr val="C00000"/>
              </a:solidFill>
              <a:latin typeface="+mj-ea"/>
              <a:ea typeface="+mj-ea"/>
            </a:endParaRPr>
          </a:p>
        </p:txBody>
      </p:sp>
      <p:sp>
        <p:nvSpPr>
          <p:cNvPr id="29" name="矩形 28">
            <a:extLst>
              <a:ext uri="{FF2B5EF4-FFF2-40B4-BE49-F238E27FC236}">
                <a16:creationId xmlns:a16="http://schemas.microsoft.com/office/drawing/2014/main" id="{DAD6A70F-A318-4340-9F86-6352DB7A7988}"/>
              </a:ext>
            </a:extLst>
          </p:cNvPr>
          <p:cNvSpPr/>
          <p:nvPr/>
        </p:nvSpPr>
        <p:spPr>
          <a:xfrm>
            <a:off x="6268021" y="5319911"/>
            <a:ext cx="1415772" cy="276999"/>
          </a:xfrm>
          <a:prstGeom prst="rect">
            <a:avLst/>
          </a:prstGeom>
        </p:spPr>
        <p:txBody>
          <a:bodyPr wrap="none">
            <a:spAutoFit/>
          </a:bodyPr>
          <a:lstStyle/>
          <a:p>
            <a:r>
              <a:rPr lang="zh-CN" altLang="en-US" sz="1200" b="1" kern="0">
                <a:solidFill>
                  <a:srgbClr val="C00000"/>
                </a:solidFill>
                <a:latin typeface="+mj-ea"/>
                <a:ea typeface="+mj-ea"/>
                <a:cs typeface="Times New Roman" panose="02020603050405020304" pitchFamily="18" charset="0"/>
              </a:rPr>
              <a:t>主要研究团队统计</a:t>
            </a:r>
            <a:endParaRPr lang="zh-CN" altLang="en-US" sz="1200" b="1">
              <a:solidFill>
                <a:srgbClr val="C00000"/>
              </a:solidFill>
              <a:latin typeface="+mj-ea"/>
              <a:ea typeface="+mj-ea"/>
            </a:endParaRPr>
          </a:p>
        </p:txBody>
      </p:sp>
    </p:spTree>
    <p:custDataLst>
      <p:tags r:id="rId1"/>
    </p:custDataLst>
    <p:extLst>
      <p:ext uri="{BB962C8B-B14F-4D97-AF65-F5344CB8AC3E}">
        <p14:creationId xmlns:p14="http://schemas.microsoft.com/office/powerpoint/2010/main" val="3150774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ext Box 69">
            <a:extLst>
              <a:ext uri="{FF2B5EF4-FFF2-40B4-BE49-F238E27FC236}">
                <a16:creationId xmlns:a16="http://schemas.microsoft.com/office/drawing/2014/main" id="{84BA72CE-0A5C-4475-A7A3-C0A0F1364BF3}"/>
              </a:ext>
            </a:extLst>
          </p:cNvPr>
          <p:cNvSpPr txBox="1">
            <a:spLocks noChangeArrowheads="1"/>
          </p:cNvSpPr>
          <p:nvPr/>
        </p:nvSpPr>
        <p:spPr bwMode="auto">
          <a:xfrm>
            <a:off x="333294" y="3496318"/>
            <a:ext cx="1920804" cy="247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square" lIns="40482" tIns="8096" rIns="40482" bIns="8096">
            <a:spAutoFit/>
          </a:bodyPr>
          <a:lstStyle>
            <a:lvl1pPr>
              <a:defRPr sz="1400" u="sng">
                <a:solidFill>
                  <a:srgbClr val="000066"/>
                </a:solidFill>
                <a:latin typeface="Arial" panose="020B0604020202020204" pitchFamily="34" charset="0"/>
                <a:ea typeface="宋体" panose="02010600030101010101" pitchFamily="2" charset="-122"/>
              </a:defRPr>
            </a:lvl1pPr>
            <a:lvl2pPr>
              <a:defRPr sz="1400" u="sng">
                <a:solidFill>
                  <a:srgbClr val="000066"/>
                </a:solidFill>
                <a:latin typeface="Arial" panose="020B0604020202020204" pitchFamily="34" charset="0"/>
                <a:ea typeface="宋体" panose="02010600030101010101" pitchFamily="2" charset="-122"/>
              </a:defRPr>
            </a:lvl2pPr>
            <a:lvl3pPr marL="1143000" indent="-228600">
              <a:defRPr sz="1400" u="sng">
                <a:solidFill>
                  <a:srgbClr val="000066"/>
                </a:solidFill>
                <a:latin typeface="Arial" panose="020B0604020202020204" pitchFamily="34" charset="0"/>
                <a:ea typeface="宋体" panose="02010600030101010101" pitchFamily="2" charset="-122"/>
              </a:defRPr>
            </a:lvl3pPr>
            <a:lvl4pPr marL="1600200" indent="-228600">
              <a:defRPr sz="1400" u="sng">
                <a:solidFill>
                  <a:srgbClr val="000066"/>
                </a:solidFill>
                <a:latin typeface="Arial" panose="020B0604020202020204" pitchFamily="34" charset="0"/>
                <a:ea typeface="宋体" panose="02010600030101010101" pitchFamily="2" charset="-122"/>
              </a:defRPr>
            </a:lvl4pPr>
            <a:lvl5pPr marL="2057400" indent="-228600">
              <a:defRPr sz="1400" u="sng">
                <a:solidFill>
                  <a:srgbClr val="000066"/>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1400" u="sng">
                <a:solidFill>
                  <a:srgbClr val="000066"/>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1400" u="sng">
                <a:solidFill>
                  <a:srgbClr val="000066"/>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1400" u="sng">
                <a:solidFill>
                  <a:srgbClr val="000066"/>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1400" u="sng">
                <a:solidFill>
                  <a:srgbClr val="000066"/>
                </a:solidFill>
                <a:latin typeface="Arial" panose="020B0604020202020204" pitchFamily="34" charset="0"/>
                <a:ea typeface="宋体" panose="02010600030101010101" pitchFamily="2" charset="-122"/>
              </a:defRPr>
            </a:lvl9pPr>
          </a:lstStyle>
          <a:p>
            <a:pPr marL="0" lvl="1" algn="ctr" defTabSz="652552" eaLnBrk="0" hangingPunct="0">
              <a:defRPr/>
            </a:pPr>
            <a:r>
              <a:rPr lang="en-US" altLang="zh-CN" sz="750" b="1" u="none">
                <a:solidFill>
                  <a:srgbClr val="000000"/>
                </a:solidFill>
                <a:latin typeface="+mj-ea"/>
                <a:ea typeface="+mj-ea"/>
              </a:rPr>
              <a:t>2023-12-14</a:t>
            </a:r>
            <a:r>
              <a:rPr lang="zh-CN" altLang="en-US" sz="750" b="1" u="none">
                <a:solidFill>
                  <a:srgbClr val="000000"/>
                </a:solidFill>
                <a:latin typeface="+mj-ea"/>
                <a:ea typeface="+mj-ea"/>
              </a:rPr>
              <a:t>（</a:t>
            </a:r>
            <a:r>
              <a:rPr lang="en-US" altLang="zh-CN" sz="750" b="1" u="none">
                <a:solidFill>
                  <a:srgbClr val="000000"/>
                </a:solidFill>
                <a:latin typeface="+mj-ea"/>
                <a:ea typeface="+mj-ea"/>
              </a:rPr>
              <a:t>Nature</a:t>
            </a:r>
            <a:r>
              <a:rPr lang="zh-CN" altLang="en-US" sz="750" b="1" u="none">
                <a:solidFill>
                  <a:srgbClr val="000000"/>
                </a:solidFill>
                <a:latin typeface="+mj-ea"/>
                <a:ea typeface="+mj-ea"/>
              </a:rPr>
              <a:t>）</a:t>
            </a:r>
            <a:r>
              <a:rPr lang="en-US" altLang="zh-CN" sz="750" b="1" u="none">
                <a:solidFill>
                  <a:srgbClr val="000000"/>
                </a:solidFill>
                <a:latin typeface="+mj-ea"/>
                <a:ea typeface="+mj-ea"/>
              </a:rPr>
              <a:t> Google FunSearch </a:t>
            </a:r>
            <a:r>
              <a:rPr lang="zh-CN" altLang="en-US" sz="750" b="1" u="none">
                <a:solidFill>
                  <a:srgbClr val="000000"/>
                </a:solidFill>
                <a:latin typeface="+mj-ea"/>
                <a:ea typeface="+mj-ea"/>
              </a:rPr>
              <a:t>基于</a:t>
            </a:r>
            <a:r>
              <a:rPr lang="en-US" altLang="zh-CN" sz="750" b="1" u="none">
                <a:solidFill>
                  <a:srgbClr val="000000"/>
                </a:solidFill>
                <a:latin typeface="+mj-ea"/>
                <a:ea typeface="+mj-ea"/>
              </a:rPr>
              <a:t>LLM</a:t>
            </a:r>
            <a:r>
              <a:rPr lang="zh-CN" altLang="en-US" sz="750" b="1" u="none">
                <a:solidFill>
                  <a:srgbClr val="000000"/>
                </a:solidFill>
                <a:latin typeface="+mj-ea"/>
                <a:ea typeface="+mj-ea"/>
              </a:rPr>
              <a:t>的自动算法设计</a:t>
            </a:r>
            <a:endParaRPr lang="en-US" altLang="zh-CN" sz="750" b="1" u="none" dirty="0">
              <a:solidFill>
                <a:srgbClr val="000000"/>
              </a:solidFill>
              <a:latin typeface="+mj-ea"/>
              <a:ea typeface="+mj-ea"/>
            </a:endParaRPr>
          </a:p>
        </p:txBody>
      </p:sp>
      <p:pic>
        <p:nvPicPr>
          <p:cNvPr id="59" name="图片 3">
            <a:extLst>
              <a:ext uri="{FF2B5EF4-FFF2-40B4-BE49-F238E27FC236}">
                <a16:creationId xmlns:a16="http://schemas.microsoft.com/office/drawing/2014/main" id="{A16FE7F4-F8D4-4540-BEE2-EAA3A16978D0}"/>
              </a:ext>
            </a:extLst>
          </p:cNvPr>
          <p:cNvPicPr>
            <a:picLocks noChangeAspect="1"/>
          </p:cNvPicPr>
          <p:nvPr/>
        </p:nvPicPr>
        <p:blipFill>
          <a:blip r:embed="rId4"/>
          <a:stretch>
            <a:fillRect/>
          </a:stretch>
        </p:blipFill>
        <p:spPr>
          <a:xfrm>
            <a:off x="6519302" y="3147164"/>
            <a:ext cx="1491370" cy="823448"/>
          </a:xfrm>
          <a:prstGeom prst="rect">
            <a:avLst/>
          </a:prstGeom>
        </p:spPr>
      </p:pic>
      <p:sp>
        <p:nvSpPr>
          <p:cNvPr id="60" name="矩形 59">
            <a:extLst>
              <a:ext uri="{FF2B5EF4-FFF2-40B4-BE49-F238E27FC236}">
                <a16:creationId xmlns:a16="http://schemas.microsoft.com/office/drawing/2014/main" id="{29FCEE3F-22E6-4C1B-AC39-6FC1C6EEEF50}"/>
              </a:ext>
            </a:extLst>
          </p:cNvPr>
          <p:cNvSpPr/>
          <p:nvPr/>
        </p:nvSpPr>
        <p:spPr>
          <a:xfrm>
            <a:off x="6447923" y="2820693"/>
            <a:ext cx="1649812" cy="323165"/>
          </a:xfrm>
          <a:prstGeom prst="rect">
            <a:avLst/>
          </a:prstGeom>
        </p:spPr>
        <p:txBody>
          <a:bodyPr wrap="none">
            <a:spAutoFit/>
          </a:bodyPr>
          <a:lstStyle/>
          <a:p>
            <a:pPr algn="ctr"/>
            <a:r>
              <a:rPr lang="en-US" altLang="zh-CN" sz="750" b="1">
                <a:latin typeface="+mj-ea"/>
                <a:ea typeface="+mj-ea"/>
              </a:rPr>
              <a:t>2023-11-26 Algorithm Evolution </a:t>
            </a:r>
          </a:p>
          <a:p>
            <a:pPr algn="ctr"/>
            <a:r>
              <a:rPr lang="en-US" altLang="zh-CN" sz="750" b="1">
                <a:latin typeface="+mj-ea"/>
                <a:ea typeface="+mj-ea"/>
              </a:rPr>
              <a:t>using Large Language Model </a:t>
            </a:r>
          </a:p>
        </p:txBody>
      </p:sp>
      <p:pic>
        <p:nvPicPr>
          <p:cNvPr id="61" name="Picture 2">
            <a:extLst>
              <a:ext uri="{FF2B5EF4-FFF2-40B4-BE49-F238E27FC236}">
                <a16:creationId xmlns:a16="http://schemas.microsoft.com/office/drawing/2014/main" id="{25E1AFC5-F9B8-44AD-BCBE-8472D6EDEFC5}"/>
              </a:ext>
            </a:extLst>
          </p:cNvPr>
          <p:cNvPicPr>
            <a:picLocks noChangeAspect="1"/>
          </p:cNvPicPr>
          <p:nvPr/>
        </p:nvPicPr>
        <p:blipFill>
          <a:blip r:embed="rId5"/>
          <a:stretch>
            <a:fillRect/>
          </a:stretch>
        </p:blipFill>
        <p:spPr>
          <a:xfrm>
            <a:off x="4580704" y="3940698"/>
            <a:ext cx="1449103" cy="850559"/>
          </a:xfrm>
          <a:prstGeom prst="rect">
            <a:avLst/>
          </a:prstGeom>
        </p:spPr>
      </p:pic>
      <p:cxnSp>
        <p:nvCxnSpPr>
          <p:cNvPr id="63" name="直接箭头连接符 62">
            <a:extLst>
              <a:ext uri="{FF2B5EF4-FFF2-40B4-BE49-F238E27FC236}">
                <a16:creationId xmlns:a16="http://schemas.microsoft.com/office/drawing/2014/main" id="{459B3368-9CFF-4555-BA93-29FC402C35E1}"/>
              </a:ext>
            </a:extLst>
          </p:cNvPr>
          <p:cNvCxnSpPr>
            <a:cxnSpLocks/>
          </p:cNvCxnSpPr>
          <p:nvPr/>
        </p:nvCxnSpPr>
        <p:spPr>
          <a:xfrm flipH="1">
            <a:off x="2289486" y="2046510"/>
            <a:ext cx="20555" cy="3541916"/>
          </a:xfrm>
          <a:prstGeom prst="straightConnector1">
            <a:avLst/>
          </a:prstGeom>
          <a:ln w="28575">
            <a:solidFill>
              <a:srgbClr val="C00000"/>
            </a:solidFill>
            <a:tailEnd type="triangle"/>
          </a:ln>
        </p:spPr>
        <p:style>
          <a:lnRef idx="3">
            <a:schemeClr val="accent6"/>
          </a:lnRef>
          <a:fillRef idx="0">
            <a:schemeClr val="accent6"/>
          </a:fillRef>
          <a:effectRef idx="2">
            <a:schemeClr val="accent6"/>
          </a:effectRef>
          <a:fontRef idx="minor">
            <a:schemeClr val="tx1"/>
          </a:fontRef>
        </p:style>
      </p:cxnSp>
      <p:sp>
        <p:nvSpPr>
          <p:cNvPr id="67" name="流程图: 接点 66">
            <a:extLst>
              <a:ext uri="{FF2B5EF4-FFF2-40B4-BE49-F238E27FC236}">
                <a16:creationId xmlns:a16="http://schemas.microsoft.com/office/drawing/2014/main" id="{B04FB14D-C0AC-434F-8D59-959AB2F5281C}"/>
              </a:ext>
            </a:extLst>
          </p:cNvPr>
          <p:cNvSpPr>
            <a:spLocks noChangeAspect="1"/>
          </p:cNvSpPr>
          <p:nvPr/>
        </p:nvSpPr>
        <p:spPr>
          <a:xfrm>
            <a:off x="2244649" y="3884311"/>
            <a:ext cx="111884" cy="112774"/>
          </a:xfrm>
          <a:prstGeom prst="flowChartConnector">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a:endParaRPr lang="zh-CN" altLang="en-US"/>
          </a:p>
        </p:txBody>
      </p:sp>
      <p:pic>
        <p:nvPicPr>
          <p:cNvPr id="68" name="图片 67">
            <a:extLst>
              <a:ext uri="{FF2B5EF4-FFF2-40B4-BE49-F238E27FC236}">
                <a16:creationId xmlns:a16="http://schemas.microsoft.com/office/drawing/2014/main" id="{43DC3B1A-77F0-4CC4-9A20-1D651843627A}"/>
              </a:ext>
            </a:extLst>
          </p:cNvPr>
          <p:cNvPicPr>
            <a:picLocks noChangeAspect="1"/>
          </p:cNvPicPr>
          <p:nvPr/>
        </p:nvPicPr>
        <p:blipFill>
          <a:blip r:embed="rId6">
            <a:extLst>
              <a:ext uri="{BEBA8EAE-BF5A-486C-A8C5-ECC9F3942E4B}">
                <a14:imgProps xmlns:a14="http://schemas.microsoft.com/office/drawing/2010/main">
                  <a14:imgLayer r:embed="rId7">
                    <a14:imgEffect>
                      <a14:sharpenSoften amount="50000"/>
                    </a14:imgEffect>
                  </a14:imgLayer>
                </a14:imgProps>
              </a:ext>
            </a:extLst>
          </a:blip>
          <a:stretch>
            <a:fillRect/>
          </a:stretch>
        </p:blipFill>
        <p:spPr>
          <a:xfrm>
            <a:off x="510385" y="3779848"/>
            <a:ext cx="1518212" cy="848833"/>
          </a:xfrm>
          <a:prstGeom prst="rect">
            <a:avLst/>
          </a:prstGeom>
        </p:spPr>
      </p:pic>
      <p:sp>
        <p:nvSpPr>
          <p:cNvPr id="69" name="矩形 68">
            <a:extLst>
              <a:ext uri="{FF2B5EF4-FFF2-40B4-BE49-F238E27FC236}">
                <a16:creationId xmlns:a16="http://schemas.microsoft.com/office/drawing/2014/main" id="{DDA9154C-141A-40A9-BCCC-BC966F043A4A}"/>
              </a:ext>
            </a:extLst>
          </p:cNvPr>
          <p:cNvSpPr/>
          <p:nvPr/>
        </p:nvSpPr>
        <p:spPr>
          <a:xfrm>
            <a:off x="4280990" y="3619864"/>
            <a:ext cx="2016899" cy="323165"/>
          </a:xfrm>
          <a:prstGeom prst="rect">
            <a:avLst/>
          </a:prstGeom>
        </p:spPr>
        <p:txBody>
          <a:bodyPr wrap="none">
            <a:spAutoFit/>
          </a:bodyPr>
          <a:lstStyle/>
          <a:p>
            <a:pPr algn="ctr"/>
            <a:r>
              <a:rPr lang="en-US" altLang="zh-CN" sz="750" b="1">
                <a:latin typeface="+mj-ea"/>
                <a:ea typeface="+mj-ea"/>
              </a:rPr>
              <a:t>2024-01-04 Beating Human: </a:t>
            </a:r>
          </a:p>
          <a:p>
            <a:pPr algn="ctr"/>
            <a:r>
              <a:rPr lang="en-US" altLang="zh-CN" sz="750" b="1">
                <a:latin typeface="+mj-ea"/>
                <a:ea typeface="+mj-ea"/>
              </a:rPr>
              <a:t>Design of Efficient Guided Local Search</a:t>
            </a:r>
          </a:p>
        </p:txBody>
      </p:sp>
      <p:sp>
        <p:nvSpPr>
          <p:cNvPr id="72" name="Rectangle 28">
            <a:extLst>
              <a:ext uri="{FF2B5EF4-FFF2-40B4-BE49-F238E27FC236}">
                <a16:creationId xmlns:a16="http://schemas.microsoft.com/office/drawing/2014/main" id="{A36022B3-736E-4AE1-9D71-451BECA1BDAC}"/>
              </a:ext>
            </a:extLst>
          </p:cNvPr>
          <p:cNvSpPr/>
          <p:nvPr/>
        </p:nvSpPr>
        <p:spPr>
          <a:xfrm>
            <a:off x="2403546" y="4469841"/>
            <a:ext cx="1575663" cy="43858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lgn="ctr">
                <a:solidFill>
                  <a:srgbClr val="000000"/>
                </a:solidFill>
                <a:miter lim="800000"/>
                <a:headEnd/>
                <a:tailEnd/>
              </a14:hiddenLine>
            </a:ext>
          </a:extLst>
        </p:spPr>
        <p:txBody>
          <a:bodyPr wrap="square">
            <a:spAutoFit/>
          </a:bodyPr>
          <a:lstStyle/>
          <a:p>
            <a:pPr algn="ctr"/>
            <a:r>
              <a:rPr lang="en-US" altLang="zh-CN" sz="750" b="1">
                <a:solidFill>
                  <a:srgbClr val="000000"/>
                </a:solidFill>
                <a:latin typeface="+mj-ea"/>
                <a:ea typeface="+mj-ea"/>
              </a:rPr>
              <a:t>2024-02-02 ReEVO,</a:t>
            </a:r>
            <a:r>
              <a:rPr lang="zh-CN" altLang="en-US" sz="750" b="1">
                <a:solidFill>
                  <a:srgbClr val="000000"/>
                </a:solidFill>
                <a:latin typeface="+mj-ea"/>
                <a:ea typeface="+mj-ea"/>
              </a:rPr>
              <a:t> </a:t>
            </a:r>
            <a:r>
              <a:rPr lang="en-US" altLang="zh-CN" sz="750" b="1">
                <a:solidFill>
                  <a:srgbClr val="000000"/>
                </a:solidFill>
                <a:latin typeface="+mj-ea"/>
                <a:ea typeface="+mj-ea"/>
              </a:rPr>
              <a:t>LLM for Combinatorial Optimization (</a:t>
            </a:r>
            <a:r>
              <a:rPr lang="en-US" altLang="zh-CN" sz="750" b="1" dirty="0">
                <a:solidFill>
                  <a:srgbClr val="000000"/>
                </a:solidFill>
                <a:latin typeface="+mj-ea"/>
                <a:ea typeface="+mj-ea"/>
              </a:rPr>
              <a:t>Peking, SMU)</a:t>
            </a:r>
            <a:endParaRPr lang="zh-CN" altLang="en-US" sz="750" b="1" dirty="0">
              <a:solidFill>
                <a:srgbClr val="000000"/>
              </a:solidFill>
              <a:latin typeface="+mj-ea"/>
              <a:ea typeface="+mj-ea"/>
            </a:endParaRPr>
          </a:p>
        </p:txBody>
      </p:sp>
      <p:sp>
        <p:nvSpPr>
          <p:cNvPr id="73" name="流程图: 接点 72">
            <a:extLst>
              <a:ext uri="{FF2B5EF4-FFF2-40B4-BE49-F238E27FC236}">
                <a16:creationId xmlns:a16="http://schemas.microsoft.com/office/drawing/2014/main" id="{BA292142-BF63-4EC5-B79A-65E9F1FCC550}"/>
              </a:ext>
            </a:extLst>
          </p:cNvPr>
          <p:cNvSpPr>
            <a:spLocks noChangeAspect="1"/>
          </p:cNvSpPr>
          <p:nvPr/>
        </p:nvSpPr>
        <p:spPr>
          <a:xfrm>
            <a:off x="2234769" y="4772402"/>
            <a:ext cx="111884" cy="112774"/>
          </a:xfrm>
          <a:prstGeom prst="flowChartConnector">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53" tIns="34277" rIns="68553" bIns="34277" numCol="1" spcCol="0" rtlCol="0" fromWordArt="0" anchor="ctr" anchorCtr="0" forceAA="0" compatLnSpc="1">
            <a:prstTxWarp prst="textNoShape">
              <a:avLst/>
            </a:prstTxWarp>
            <a:noAutofit/>
          </a:bodyPr>
          <a:lstStyle/>
          <a:p>
            <a:pPr algn="ctr"/>
            <a:endParaRPr lang="zh-CN" altLang="en-US"/>
          </a:p>
        </p:txBody>
      </p:sp>
      <p:pic>
        <p:nvPicPr>
          <p:cNvPr id="74" name="Picture 27">
            <a:extLst>
              <a:ext uri="{FF2B5EF4-FFF2-40B4-BE49-F238E27FC236}">
                <a16:creationId xmlns:a16="http://schemas.microsoft.com/office/drawing/2014/main" id="{421BEE4C-8A91-492E-8F20-41BA508BF0E2}"/>
              </a:ext>
            </a:extLst>
          </p:cNvPr>
          <p:cNvPicPr>
            <a:picLocks noChangeAspect="1"/>
          </p:cNvPicPr>
          <p:nvPr/>
        </p:nvPicPr>
        <p:blipFill rotWithShape="1">
          <a:blip r:embed="rId8"/>
          <a:srcRect r="25790"/>
          <a:stretch>
            <a:fillRect/>
          </a:stretch>
        </p:blipFill>
        <p:spPr>
          <a:xfrm>
            <a:off x="2448498" y="4926112"/>
            <a:ext cx="1515216" cy="817172"/>
          </a:xfrm>
          <a:prstGeom prst="rect">
            <a:avLst/>
          </a:prstGeom>
        </p:spPr>
      </p:pic>
      <p:pic>
        <p:nvPicPr>
          <p:cNvPr id="81" name="图片 80">
            <a:extLst>
              <a:ext uri="{FF2B5EF4-FFF2-40B4-BE49-F238E27FC236}">
                <a16:creationId xmlns:a16="http://schemas.microsoft.com/office/drawing/2014/main" id="{57A16943-7E0C-41F5-8122-D4634F10B64C}"/>
              </a:ext>
            </a:extLst>
          </p:cNvPr>
          <p:cNvPicPr>
            <a:picLocks noChangeAspect="1"/>
          </p:cNvPicPr>
          <p:nvPr/>
        </p:nvPicPr>
        <p:blipFill rotWithShape="1">
          <a:blip r:embed="rId9"/>
          <a:srcRect t="46171"/>
          <a:stretch/>
        </p:blipFill>
        <p:spPr>
          <a:xfrm>
            <a:off x="6496052" y="5013549"/>
            <a:ext cx="1612815" cy="844061"/>
          </a:xfrm>
          <a:prstGeom prst="rect">
            <a:avLst/>
          </a:prstGeom>
        </p:spPr>
      </p:pic>
      <p:sp>
        <p:nvSpPr>
          <p:cNvPr id="88" name="矩形 87">
            <a:extLst>
              <a:ext uri="{FF2B5EF4-FFF2-40B4-BE49-F238E27FC236}">
                <a16:creationId xmlns:a16="http://schemas.microsoft.com/office/drawing/2014/main" id="{CDFB780B-B59A-4793-A693-2CCEEC2DB575}"/>
              </a:ext>
            </a:extLst>
          </p:cNvPr>
          <p:cNvSpPr/>
          <p:nvPr/>
        </p:nvSpPr>
        <p:spPr>
          <a:xfrm>
            <a:off x="6287516" y="4689983"/>
            <a:ext cx="2105692" cy="323165"/>
          </a:xfrm>
          <a:prstGeom prst="rect">
            <a:avLst/>
          </a:prstGeom>
        </p:spPr>
        <p:txBody>
          <a:bodyPr wrap="square">
            <a:spAutoFit/>
          </a:bodyPr>
          <a:lstStyle/>
          <a:p>
            <a:pPr algn="ctr"/>
            <a:r>
              <a:rPr lang="en-US" altLang="zh-CN" sz="750" b="1" dirty="0">
                <a:latin typeface="+mj-ea"/>
                <a:ea typeface="+mj-ea"/>
              </a:rPr>
              <a:t>2024-05 Evolution </a:t>
            </a:r>
            <a:r>
              <a:rPr lang="en-US" altLang="zh-CN" sz="750" b="1">
                <a:latin typeface="+mj-ea"/>
                <a:ea typeface="+mj-ea"/>
              </a:rPr>
              <a:t>of Heuristics … Using Large Language </a:t>
            </a:r>
            <a:r>
              <a:rPr lang="en-US" altLang="zh-CN" sz="750" b="1" dirty="0">
                <a:latin typeface="+mj-ea"/>
                <a:ea typeface="+mj-ea"/>
              </a:rPr>
              <a:t>Model. </a:t>
            </a:r>
            <a:r>
              <a:rPr lang="en-HK" altLang="zh-CN" sz="750" b="1">
                <a:latin typeface="+mj-ea"/>
                <a:ea typeface="+mj-ea"/>
              </a:rPr>
              <a:t>(</a:t>
            </a:r>
            <a:r>
              <a:rPr lang="en-US" altLang="zh-CN" sz="750" b="1">
                <a:latin typeface="+mj-ea"/>
                <a:ea typeface="+mj-ea"/>
              </a:rPr>
              <a:t>ICML 2024 Oral) </a:t>
            </a:r>
            <a:endParaRPr lang="en-US" altLang="zh-CN" sz="750" b="1" dirty="0">
              <a:latin typeface="+mj-ea"/>
              <a:ea typeface="+mj-ea"/>
            </a:endParaRPr>
          </a:p>
        </p:txBody>
      </p:sp>
      <p:cxnSp>
        <p:nvCxnSpPr>
          <p:cNvPr id="94" name="直接箭头连接符 93">
            <a:extLst>
              <a:ext uri="{FF2B5EF4-FFF2-40B4-BE49-F238E27FC236}">
                <a16:creationId xmlns:a16="http://schemas.microsoft.com/office/drawing/2014/main" id="{3F5AA1DE-A09E-404D-B868-9E0CEE67F728}"/>
              </a:ext>
            </a:extLst>
          </p:cNvPr>
          <p:cNvCxnSpPr>
            <a:cxnSpLocks/>
          </p:cNvCxnSpPr>
          <p:nvPr/>
        </p:nvCxnSpPr>
        <p:spPr>
          <a:xfrm flipH="1">
            <a:off x="6287516" y="2042289"/>
            <a:ext cx="20555" cy="3541916"/>
          </a:xfrm>
          <a:prstGeom prst="straightConnector1">
            <a:avLst/>
          </a:prstGeom>
          <a:ln w="28575">
            <a:solidFill>
              <a:srgbClr val="C00000"/>
            </a:solidFill>
            <a:tailEnd type="triangle"/>
          </a:ln>
        </p:spPr>
        <p:style>
          <a:lnRef idx="3">
            <a:schemeClr val="accent6"/>
          </a:lnRef>
          <a:fillRef idx="0">
            <a:schemeClr val="accent6"/>
          </a:fillRef>
          <a:effectRef idx="2">
            <a:schemeClr val="accent6"/>
          </a:effectRef>
          <a:fontRef idx="minor">
            <a:schemeClr val="tx1"/>
          </a:fontRef>
        </p:style>
      </p:cxnSp>
      <p:sp>
        <p:nvSpPr>
          <p:cNvPr id="96" name="流程图: 接点 95">
            <a:extLst>
              <a:ext uri="{FF2B5EF4-FFF2-40B4-BE49-F238E27FC236}">
                <a16:creationId xmlns:a16="http://schemas.microsoft.com/office/drawing/2014/main" id="{96961E1C-47C8-418D-86C8-24E6414FADC5}"/>
              </a:ext>
            </a:extLst>
          </p:cNvPr>
          <p:cNvSpPr>
            <a:spLocks noChangeAspect="1"/>
          </p:cNvSpPr>
          <p:nvPr/>
        </p:nvSpPr>
        <p:spPr>
          <a:xfrm>
            <a:off x="6245403" y="3278606"/>
            <a:ext cx="111884" cy="112774"/>
          </a:xfrm>
          <a:prstGeom prst="flowChartConnector">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流程图: 接点 96">
            <a:extLst>
              <a:ext uri="{FF2B5EF4-FFF2-40B4-BE49-F238E27FC236}">
                <a16:creationId xmlns:a16="http://schemas.microsoft.com/office/drawing/2014/main" id="{ADA8CD64-0C30-4286-B154-F95769709F5E}"/>
              </a:ext>
            </a:extLst>
          </p:cNvPr>
          <p:cNvSpPr>
            <a:spLocks noChangeAspect="1"/>
          </p:cNvSpPr>
          <p:nvPr/>
        </p:nvSpPr>
        <p:spPr>
          <a:xfrm>
            <a:off x="6241039" y="4157272"/>
            <a:ext cx="111884" cy="112774"/>
          </a:xfrm>
          <a:prstGeom prst="flowChartConnector">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流程图: 接点 97">
            <a:extLst>
              <a:ext uri="{FF2B5EF4-FFF2-40B4-BE49-F238E27FC236}">
                <a16:creationId xmlns:a16="http://schemas.microsoft.com/office/drawing/2014/main" id="{26A420ED-F2C4-414A-A675-1D095510B2FA}"/>
              </a:ext>
            </a:extLst>
          </p:cNvPr>
          <p:cNvSpPr>
            <a:spLocks noChangeAspect="1"/>
          </p:cNvSpPr>
          <p:nvPr/>
        </p:nvSpPr>
        <p:spPr>
          <a:xfrm>
            <a:off x="6241038" y="5092325"/>
            <a:ext cx="111884" cy="112774"/>
          </a:xfrm>
          <a:prstGeom prst="flowChartConnector">
            <a:avLst/>
          </a:prstGeom>
          <a:solidFill>
            <a:schemeClr val="accent2">
              <a:lumMod val="20000"/>
              <a:lumOff val="80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AD68902E-CEED-4CEE-ABC7-B650B7950230}"/>
              </a:ext>
            </a:extLst>
          </p:cNvPr>
          <p:cNvSpPr txBox="1"/>
          <p:nvPr/>
        </p:nvSpPr>
        <p:spPr>
          <a:xfrm>
            <a:off x="299920" y="1039718"/>
            <a:ext cx="8379407" cy="369204"/>
          </a:xfrm>
          <a:prstGeom prst="rect">
            <a:avLst/>
          </a:prstGeom>
          <a:noFill/>
        </p:spPr>
        <p:txBody>
          <a:bodyPr wrap="square" rtlCol="0">
            <a:spAutoFit/>
          </a:bodyPr>
          <a:lstStyle/>
          <a:p>
            <a:r>
              <a:rPr lang="zh-CN" altLang="en-US" sz="1799" b="1" dirty="0">
                <a:solidFill>
                  <a:srgbClr val="C00000"/>
                </a:solidFill>
                <a:latin typeface="微软雅黑" panose="020B0503020204020204" pitchFamily="34" charset="-122"/>
                <a:ea typeface="微软雅黑" panose="020B0503020204020204" pitchFamily="34" charset="-122"/>
              </a:rPr>
              <a:t>基于大模型的自动算法设计</a:t>
            </a:r>
            <a:r>
              <a:rPr lang="en-HK" altLang="zh-CN" sz="1799" b="1" dirty="0">
                <a:solidFill>
                  <a:srgbClr val="C00000"/>
                </a:solidFill>
                <a:latin typeface="微软雅黑" panose="020B0503020204020204" pitchFamily="34" charset="-122"/>
                <a:ea typeface="微软雅黑" panose="020B0503020204020204" pitchFamily="34" charset="-122"/>
              </a:rPr>
              <a:t>: </a:t>
            </a:r>
            <a:r>
              <a:rPr lang="en-US" altLang="zh-CN" sz="1799" b="1" dirty="0">
                <a:solidFill>
                  <a:srgbClr val="C00000"/>
                </a:solidFill>
                <a:latin typeface="微软雅黑" panose="020B0503020204020204" pitchFamily="34" charset="-122"/>
                <a:ea typeface="微软雅黑" panose="020B0503020204020204" pitchFamily="34" charset="-122"/>
              </a:rPr>
              <a:t>Evolutionary Search + LLM</a:t>
            </a:r>
            <a:endParaRPr sz="1799" b="1" dirty="0">
              <a:solidFill>
                <a:srgbClr val="C00000"/>
              </a:solidFill>
              <a:latin typeface="微软雅黑" panose="020B0503020204020204" pitchFamily="34" charset="-122"/>
              <a:ea typeface="微软雅黑" panose="020B0503020204020204" pitchFamily="34" charset="-122"/>
            </a:endParaRPr>
          </a:p>
        </p:txBody>
      </p:sp>
      <p:sp>
        <p:nvSpPr>
          <p:cNvPr id="33" name="矩形 32">
            <a:extLst>
              <a:ext uri="{FF2B5EF4-FFF2-40B4-BE49-F238E27FC236}">
                <a16:creationId xmlns:a16="http://schemas.microsoft.com/office/drawing/2014/main" id="{9DD4419A-01EC-44EA-A9D9-4322078B6A79}"/>
              </a:ext>
            </a:extLst>
          </p:cNvPr>
          <p:cNvSpPr/>
          <p:nvPr/>
        </p:nvSpPr>
        <p:spPr>
          <a:xfrm>
            <a:off x="6036202" y="1609269"/>
            <a:ext cx="543740" cy="276999"/>
          </a:xfrm>
          <a:prstGeom prst="rect">
            <a:avLst/>
          </a:prstGeom>
        </p:spPr>
        <p:txBody>
          <a:bodyPr wrap="none">
            <a:spAutoFit/>
          </a:bodyPr>
          <a:lstStyle/>
          <a:p>
            <a:pPr algn="ctr"/>
            <a:r>
              <a:rPr lang="en-US" altLang="zh-CN" sz="1200" b="1">
                <a:solidFill>
                  <a:srgbClr val="C00000"/>
                </a:solidFill>
                <a:latin typeface="+mj-ea"/>
                <a:ea typeface="+mj-ea"/>
              </a:rPr>
              <a:t>Ours</a:t>
            </a:r>
          </a:p>
        </p:txBody>
      </p:sp>
      <p:sp>
        <p:nvSpPr>
          <p:cNvPr id="27" name="矩形 26">
            <a:extLst>
              <a:ext uri="{FF2B5EF4-FFF2-40B4-BE49-F238E27FC236}">
                <a16:creationId xmlns:a16="http://schemas.microsoft.com/office/drawing/2014/main" id="{FA6DB3C7-9912-4169-A3C1-3BE10A996F90}"/>
              </a:ext>
            </a:extLst>
          </p:cNvPr>
          <p:cNvSpPr/>
          <p:nvPr/>
        </p:nvSpPr>
        <p:spPr>
          <a:xfrm>
            <a:off x="1959765" y="1609269"/>
            <a:ext cx="679993" cy="276999"/>
          </a:xfrm>
          <a:prstGeom prst="rect">
            <a:avLst/>
          </a:prstGeom>
        </p:spPr>
        <p:txBody>
          <a:bodyPr wrap="none">
            <a:spAutoFit/>
          </a:bodyPr>
          <a:lstStyle/>
          <a:p>
            <a:pPr algn="ctr"/>
            <a:r>
              <a:rPr lang="en-HK" altLang="zh-CN" sz="1200" b="1" dirty="0">
                <a:solidFill>
                  <a:srgbClr val="C00000"/>
                </a:solidFill>
                <a:latin typeface="+mj-ea"/>
                <a:ea typeface="+mj-ea"/>
              </a:rPr>
              <a:t>Others</a:t>
            </a:r>
            <a:endParaRPr lang="en-US" altLang="zh-CN" sz="1200" b="1" dirty="0">
              <a:solidFill>
                <a:srgbClr val="C00000"/>
              </a:solidFill>
              <a:latin typeface="+mj-ea"/>
              <a:ea typeface="+mj-ea"/>
            </a:endParaRPr>
          </a:p>
        </p:txBody>
      </p:sp>
    </p:spTree>
    <p:custDataLst>
      <p:tags r:id="rId1"/>
    </p:custDataLst>
    <p:extLst>
      <p:ext uri="{BB962C8B-B14F-4D97-AF65-F5344CB8AC3E}">
        <p14:creationId xmlns:p14="http://schemas.microsoft.com/office/powerpoint/2010/main" val="1929297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AD68902E-CEED-4CEE-ABC7-B650B7950230}"/>
              </a:ext>
            </a:extLst>
          </p:cNvPr>
          <p:cNvSpPr txBox="1"/>
          <p:nvPr/>
        </p:nvSpPr>
        <p:spPr>
          <a:xfrm>
            <a:off x="299920" y="1039718"/>
            <a:ext cx="8379407" cy="369204"/>
          </a:xfrm>
          <a:prstGeom prst="rect">
            <a:avLst/>
          </a:prstGeom>
          <a:noFill/>
        </p:spPr>
        <p:txBody>
          <a:bodyPr wrap="square" rtlCol="0">
            <a:spAutoFit/>
          </a:bodyPr>
          <a:lstStyle/>
          <a:p>
            <a:r>
              <a:rPr lang="zh-CN" altLang="en-US" sz="1799" b="1">
                <a:solidFill>
                  <a:srgbClr val="C00000"/>
                </a:solidFill>
                <a:latin typeface="微软雅黑" panose="020B0503020204020204" pitchFamily="34" charset="-122"/>
                <a:ea typeface="微软雅黑" panose="020B0503020204020204" pitchFamily="34" charset="-122"/>
              </a:rPr>
              <a:t>代表性工作，</a:t>
            </a:r>
            <a:r>
              <a:rPr lang="en-US" altLang="zh-CN" sz="1799" b="1">
                <a:solidFill>
                  <a:srgbClr val="C00000"/>
                </a:solidFill>
                <a:latin typeface="微软雅黑" panose="020B0503020204020204" pitchFamily="34" charset="-122"/>
                <a:ea typeface="微软雅黑" panose="020B0503020204020204" pitchFamily="34" charset="-122"/>
              </a:rPr>
              <a:t>Google Funsearch</a:t>
            </a:r>
            <a:r>
              <a:rPr lang="en-US" altLang="zh-CN" sz="1799" b="1" baseline="30000">
                <a:solidFill>
                  <a:srgbClr val="C00000"/>
                </a:solidFill>
                <a:latin typeface="微软雅黑" panose="020B0503020204020204" pitchFamily="34" charset="-122"/>
                <a:ea typeface="微软雅黑" panose="020B0503020204020204" pitchFamily="34" charset="-122"/>
              </a:rPr>
              <a:t>[1] </a:t>
            </a:r>
            <a:r>
              <a:rPr lang="en-US" altLang="zh-CN" sz="1799" b="1">
                <a:solidFill>
                  <a:srgbClr val="C00000"/>
                </a:solidFill>
                <a:latin typeface="微软雅黑" panose="020B0503020204020204" pitchFamily="34" charset="-122"/>
                <a:ea typeface="微软雅黑" panose="020B0503020204020204" pitchFamily="34" charset="-122"/>
              </a:rPr>
              <a:t>&amp;</a:t>
            </a:r>
            <a:r>
              <a:rPr lang="zh-CN" altLang="en-US" sz="1799" b="1">
                <a:solidFill>
                  <a:srgbClr val="C00000"/>
                </a:solidFill>
                <a:latin typeface="微软雅黑" panose="020B0503020204020204" pitchFamily="34" charset="-122"/>
                <a:ea typeface="微软雅黑" panose="020B0503020204020204" pitchFamily="34" charset="-122"/>
              </a:rPr>
              <a:t> </a:t>
            </a:r>
            <a:r>
              <a:rPr lang="en-US" altLang="zh-CN" sz="1799" b="1">
                <a:solidFill>
                  <a:srgbClr val="C00000"/>
                </a:solidFill>
                <a:latin typeface="微软雅黑" panose="020B0503020204020204" pitchFamily="34" charset="-122"/>
                <a:ea typeface="微软雅黑" panose="020B0503020204020204" pitchFamily="34" charset="-122"/>
              </a:rPr>
              <a:t>Our EOH(Evolution of Heuristic</a:t>
            </a:r>
            <a:r>
              <a:rPr lang="en-US" altLang="zh-CN" sz="1799" b="1" baseline="30000">
                <a:solidFill>
                  <a:srgbClr val="C00000"/>
                </a:solidFill>
                <a:latin typeface="微软雅黑" panose="020B0503020204020204" pitchFamily="34" charset="-122"/>
                <a:ea typeface="微软雅黑" panose="020B0503020204020204" pitchFamily="34" charset="-122"/>
              </a:rPr>
              <a:t>[2]</a:t>
            </a:r>
            <a:r>
              <a:rPr lang="en-US" altLang="zh-CN" sz="1799" b="1">
                <a:solidFill>
                  <a:srgbClr val="C00000"/>
                </a:solidFill>
                <a:latin typeface="微软雅黑" panose="020B0503020204020204" pitchFamily="34" charset="-122"/>
                <a:ea typeface="微软雅黑" panose="020B0503020204020204" pitchFamily="34" charset="-122"/>
              </a:rPr>
              <a:t>)</a:t>
            </a:r>
            <a:endParaRPr sz="1799" b="1">
              <a:solidFill>
                <a:srgbClr val="C00000"/>
              </a:solidFill>
              <a:highlight>
                <a:srgbClr val="FFFF00"/>
              </a:highlight>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5F65FFE0-CF5C-44BF-B071-DE479737E357}"/>
              </a:ext>
            </a:extLst>
          </p:cNvPr>
          <p:cNvSpPr/>
          <p:nvPr/>
        </p:nvSpPr>
        <p:spPr>
          <a:xfrm>
            <a:off x="395992" y="5429940"/>
            <a:ext cx="7927816" cy="323165"/>
          </a:xfrm>
          <a:prstGeom prst="rect">
            <a:avLst/>
          </a:prstGeom>
        </p:spPr>
        <p:txBody>
          <a:bodyPr wrap="square">
            <a:spAutoFit/>
          </a:bodyPr>
          <a:lstStyle/>
          <a:p>
            <a:r>
              <a:rPr lang="en-US" altLang="zh-CN" sz="750" i="1">
                <a:solidFill>
                  <a:srgbClr val="222222"/>
                </a:solidFill>
              </a:rPr>
              <a:t>[1] Romera-Paredes B, Barekatain M, Novikov A, et al. Mathematical discoveries from program search with large language models[J]. Nature, 2024, 625(7995): 468-475.</a:t>
            </a:r>
          </a:p>
          <a:p>
            <a:r>
              <a:rPr lang="en-US" altLang="zh-CN" sz="750" i="1">
                <a:solidFill>
                  <a:srgbClr val="222222"/>
                </a:solidFill>
              </a:rPr>
              <a:t>[2] Liu F, Tong X, Yuan M, et al. Evolution of Heuristics: Towards Efficient Automatic Algorithm Design Using Large Language Model. </a:t>
            </a:r>
            <a:r>
              <a:rPr lang="en-US" altLang="zh-CN" sz="750" i="1">
                <a:solidFill>
                  <a:srgbClr val="222222"/>
                </a:solidFill>
                <a:sym typeface="+mn-ea"/>
              </a:rPr>
              <a:t>ICML Oral (2024).</a:t>
            </a:r>
            <a:endParaRPr lang="zh-CN" altLang="en-US" sz="750" i="1"/>
          </a:p>
        </p:txBody>
      </p:sp>
      <p:grpSp>
        <p:nvGrpSpPr>
          <p:cNvPr id="37" name="组合 36">
            <a:extLst>
              <a:ext uri="{FF2B5EF4-FFF2-40B4-BE49-F238E27FC236}">
                <a16:creationId xmlns:a16="http://schemas.microsoft.com/office/drawing/2014/main" id="{3145043E-83B3-4FBF-BFDE-05444C464C76}"/>
              </a:ext>
            </a:extLst>
          </p:cNvPr>
          <p:cNvGrpSpPr/>
          <p:nvPr/>
        </p:nvGrpSpPr>
        <p:grpSpPr>
          <a:xfrm>
            <a:off x="421370" y="1616054"/>
            <a:ext cx="3867612" cy="3765939"/>
            <a:chOff x="723268" y="1558078"/>
            <a:chExt cx="3607370" cy="4979342"/>
          </a:xfrm>
        </p:grpSpPr>
        <p:sp>
          <p:nvSpPr>
            <p:cNvPr id="38" name="圆角矩形 4">
              <a:extLst>
                <a:ext uri="{FF2B5EF4-FFF2-40B4-BE49-F238E27FC236}">
                  <a16:creationId xmlns:a16="http://schemas.microsoft.com/office/drawing/2014/main" id="{C61FF84E-39EA-46ED-A795-E0E2C0B200B2}"/>
                </a:ext>
              </a:extLst>
            </p:cNvPr>
            <p:cNvSpPr/>
            <p:nvPr>
              <p:custDataLst>
                <p:tags r:id="rId5"/>
              </p:custDataLst>
            </p:nvPr>
          </p:nvSpPr>
          <p:spPr>
            <a:xfrm>
              <a:off x="723268" y="1558078"/>
              <a:ext cx="3600000" cy="4979342"/>
            </a:xfrm>
            <a:prstGeom prst="rect">
              <a:avLst/>
            </a:prstGeom>
            <a:noFill/>
            <a:ln w="19050" cap="flat" cmpd="sng" algn="ctr">
              <a:solidFill>
                <a:schemeClr val="accent4">
                  <a:lumMod val="75000"/>
                </a:schemeClr>
              </a:solidFill>
              <a:prstDash val="solid"/>
              <a:miter lim="800000"/>
            </a:ln>
            <a:effectLst/>
          </p:spPr>
          <p:txBody>
            <a:bodyPr rtlCol="0" anchor="ctr"/>
            <a:lstStyle/>
            <a:p>
              <a:pPr algn="ctr" defTabSz="514144" fontAlgn="auto">
                <a:spcBef>
                  <a:spcPts val="0"/>
                </a:spcBef>
                <a:spcAft>
                  <a:spcPts val="0"/>
                </a:spcAft>
                <a:defRPr/>
              </a:pPr>
              <a:endParaRPr kumimoji="1" lang="zh-CN" altLang="en-US" sz="1050" kern="0" dirty="0">
                <a:solidFill>
                  <a:prstClr val="white"/>
                </a:solidFill>
                <a:latin typeface="微软雅黑" panose="020B0503020204020204" pitchFamily="34" charset="-122"/>
                <a:ea typeface="微软雅黑" panose="020B0503020204020204" pitchFamily="34" charset="-122"/>
                <a:cs typeface="+mn-cs"/>
              </a:endParaRPr>
            </a:p>
          </p:txBody>
        </p:sp>
        <p:sp>
          <p:nvSpPr>
            <p:cNvPr id="39" name="矩形 38">
              <a:extLst>
                <a:ext uri="{FF2B5EF4-FFF2-40B4-BE49-F238E27FC236}">
                  <a16:creationId xmlns:a16="http://schemas.microsoft.com/office/drawing/2014/main" id="{CF117785-C69B-4500-A197-4461714D608C}"/>
                </a:ext>
              </a:extLst>
            </p:cNvPr>
            <p:cNvSpPr/>
            <p:nvPr>
              <p:custDataLst>
                <p:tags r:id="rId6"/>
              </p:custDataLst>
            </p:nvPr>
          </p:nvSpPr>
          <p:spPr>
            <a:xfrm>
              <a:off x="730638" y="1568450"/>
              <a:ext cx="3600000" cy="453689"/>
            </a:xfrm>
            <a:prstGeom prst="rect">
              <a:avLst/>
            </a:prstGeom>
            <a:solidFill>
              <a:srgbClr val="0070C0"/>
            </a:solidFill>
            <a:ln w="12700" cap="flat" cmpd="sng" algn="ctr">
              <a:noFill/>
              <a:prstDash val="solid"/>
              <a:miter lim="800000"/>
            </a:ln>
            <a:effectLst/>
          </p:spPr>
          <p:txBody>
            <a:bodyPr rtlCol="0" anchor="ctr"/>
            <a:lstStyle/>
            <a:p>
              <a:pPr algn="ctr" defTabSz="514144">
                <a:defRPr/>
              </a:pPr>
              <a:r>
                <a:rPr kumimoji="1" lang="en-US" altLang="zh-CN"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Google Funsearch</a:t>
              </a:r>
              <a:r>
                <a:rPr kumimoji="1"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，隐式进化，大力出奇迹</a:t>
              </a:r>
              <a:r>
                <a:rPr kumimoji="1" lang="en-US" altLang="zh-CN"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kumimoji="1" lang="zh-CN" altLang="en-US" sz="12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130" name="圆角矩形 4">
            <a:extLst>
              <a:ext uri="{FF2B5EF4-FFF2-40B4-BE49-F238E27FC236}">
                <a16:creationId xmlns:a16="http://schemas.microsoft.com/office/drawing/2014/main" id="{15732969-611E-4F3A-9674-2C12F457410C}"/>
              </a:ext>
            </a:extLst>
          </p:cNvPr>
          <p:cNvSpPr/>
          <p:nvPr>
            <p:custDataLst>
              <p:tags r:id="rId2"/>
            </p:custDataLst>
          </p:nvPr>
        </p:nvSpPr>
        <p:spPr>
          <a:xfrm>
            <a:off x="4436836" y="1616054"/>
            <a:ext cx="3945134" cy="3765939"/>
          </a:xfrm>
          <a:prstGeom prst="rect">
            <a:avLst/>
          </a:prstGeom>
          <a:noFill/>
          <a:ln w="19050" cap="flat" cmpd="sng" algn="ctr">
            <a:solidFill>
              <a:schemeClr val="accent4">
                <a:lumMod val="75000"/>
              </a:schemeClr>
            </a:solidFill>
            <a:prstDash val="solid"/>
            <a:miter lim="800000"/>
          </a:ln>
          <a:effectLst/>
        </p:spPr>
        <p:txBody>
          <a:bodyPr rtlCol="0" anchor="ctr"/>
          <a:lstStyle/>
          <a:p>
            <a:pPr algn="ctr" defTabSz="514144" fontAlgn="auto">
              <a:spcBef>
                <a:spcPts val="0"/>
              </a:spcBef>
              <a:spcAft>
                <a:spcPts val="0"/>
              </a:spcAft>
              <a:defRPr/>
            </a:pPr>
            <a:endParaRPr kumimoji="1" lang="zh-CN" altLang="en-US" sz="1050" kern="0" dirty="0">
              <a:solidFill>
                <a:prstClr val="white"/>
              </a:solidFill>
              <a:latin typeface="微软雅黑" panose="020B0503020204020204" pitchFamily="34" charset="-122"/>
              <a:ea typeface="微软雅黑" panose="020B0503020204020204" pitchFamily="34" charset="-122"/>
              <a:cs typeface="+mn-cs"/>
            </a:endParaRPr>
          </a:p>
        </p:txBody>
      </p:sp>
      <p:sp>
        <p:nvSpPr>
          <p:cNvPr id="131" name="矩形 130">
            <a:extLst>
              <a:ext uri="{FF2B5EF4-FFF2-40B4-BE49-F238E27FC236}">
                <a16:creationId xmlns:a16="http://schemas.microsoft.com/office/drawing/2014/main" id="{F7CB7429-121D-4A27-BB22-604145AC547A}"/>
              </a:ext>
            </a:extLst>
          </p:cNvPr>
          <p:cNvSpPr/>
          <p:nvPr>
            <p:custDataLst>
              <p:tags r:id="rId3"/>
            </p:custDataLst>
          </p:nvPr>
        </p:nvSpPr>
        <p:spPr>
          <a:xfrm>
            <a:off x="4444912" y="1621629"/>
            <a:ext cx="3945134" cy="356459"/>
          </a:xfrm>
          <a:prstGeom prst="rect">
            <a:avLst/>
          </a:prstGeom>
          <a:solidFill>
            <a:srgbClr val="0070C0"/>
          </a:solidFill>
          <a:ln w="12700" cap="flat" cmpd="sng" algn="ctr">
            <a:noFill/>
            <a:prstDash val="solid"/>
            <a:miter lim="800000"/>
          </a:ln>
          <a:effectLst/>
        </p:spPr>
        <p:txBody>
          <a:bodyPr rtlCol="0" anchor="ctr"/>
          <a:lstStyle/>
          <a:p>
            <a:pPr algn="ctr" defTabSz="514144">
              <a:defRPr/>
            </a:pPr>
            <a:r>
              <a:rPr kumimoji="1" lang="en-US" altLang="zh-CN"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Our EOH</a:t>
            </a:r>
            <a:r>
              <a:rPr kumimoji="1" lang="zh-CN" altLang="en-US" sz="120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，显式进化，资源更高效</a:t>
            </a:r>
            <a:endParaRPr kumimoji="1" lang="zh-CN" altLang="en-US" sz="1200" b="1" kern="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8" name="文本框 167">
            <a:extLst>
              <a:ext uri="{FF2B5EF4-FFF2-40B4-BE49-F238E27FC236}">
                <a16:creationId xmlns:a16="http://schemas.microsoft.com/office/drawing/2014/main" id="{81710205-D6EE-4921-B4FF-15756D074515}"/>
              </a:ext>
            </a:extLst>
          </p:cNvPr>
          <p:cNvSpPr txBox="1"/>
          <p:nvPr>
            <p:custDataLst>
              <p:tags r:id="rId4"/>
            </p:custDataLst>
          </p:nvPr>
        </p:nvSpPr>
        <p:spPr>
          <a:xfrm>
            <a:off x="4572000" y="3709000"/>
            <a:ext cx="3715613" cy="1598121"/>
          </a:xfrm>
          <a:prstGeom prst="rect">
            <a:avLst/>
          </a:prstGeom>
          <a:noFill/>
        </p:spPr>
        <p:txBody>
          <a:bodyPr wrap="square" lIns="0" tIns="0" rIns="0" bIns="0" rtlCol="0">
            <a:noAutofit/>
          </a:bodyPr>
          <a:lstStyle/>
          <a:p>
            <a:pPr>
              <a:lnSpc>
                <a:spcPct val="125000"/>
              </a:lnSpc>
            </a:pPr>
            <a:r>
              <a:rPr kumimoji="1" lang="zh-CN" altLang="en-US" sz="1050" dirty="0">
                <a:solidFill>
                  <a:srgbClr val="000000"/>
                </a:solidFill>
                <a:latin typeface="+mj-ea"/>
                <a:ea typeface="+mj-ea"/>
              </a:rPr>
              <a:t>通过</a:t>
            </a:r>
            <a:r>
              <a:rPr kumimoji="1" lang="en-US" altLang="zh-CN" sz="1050" dirty="0">
                <a:solidFill>
                  <a:srgbClr val="000000"/>
                </a:solidFill>
                <a:latin typeface="+mj-ea"/>
                <a:ea typeface="+mj-ea"/>
              </a:rPr>
              <a:t>LLM</a:t>
            </a:r>
            <a:r>
              <a:rPr kumimoji="1" lang="zh-CN" altLang="en-US" sz="1050" b="1" dirty="0">
                <a:solidFill>
                  <a:srgbClr val="C00000"/>
                </a:solidFill>
                <a:latin typeface="+mj-ea"/>
                <a:ea typeface="+mj-ea"/>
              </a:rPr>
              <a:t>生成问题对应的算法设计思想</a:t>
            </a:r>
            <a:r>
              <a:rPr kumimoji="1" lang="zh-CN" altLang="en-US" sz="1050" dirty="0">
                <a:solidFill>
                  <a:srgbClr val="000000"/>
                </a:solidFill>
                <a:latin typeface="+mj-ea"/>
                <a:ea typeface="+mj-ea"/>
              </a:rPr>
              <a:t>和</a:t>
            </a:r>
            <a:r>
              <a:rPr kumimoji="1" lang="zh-CN" altLang="en-US" sz="1050" b="1" dirty="0">
                <a:solidFill>
                  <a:srgbClr val="C00000"/>
                </a:solidFill>
                <a:latin typeface="+mj-ea"/>
                <a:ea typeface="+mj-ea"/>
              </a:rPr>
              <a:t>算法代码实现</a:t>
            </a:r>
            <a:r>
              <a:rPr kumimoji="1" lang="zh-CN" altLang="en-US" sz="1050" dirty="0">
                <a:solidFill>
                  <a:srgbClr val="000000"/>
                </a:solidFill>
                <a:latin typeface="+mj-ea"/>
                <a:ea typeface="+mj-ea"/>
              </a:rPr>
              <a:t>，并通过</a:t>
            </a:r>
            <a:r>
              <a:rPr kumimoji="1" lang="zh-CN" altLang="en-US" sz="1050" b="1" dirty="0">
                <a:solidFill>
                  <a:srgbClr val="C00000"/>
                </a:solidFill>
                <a:latin typeface="+mj-ea"/>
                <a:ea typeface="+mj-ea"/>
              </a:rPr>
              <a:t>算法进化算子显式迭代</a:t>
            </a:r>
            <a:r>
              <a:rPr kumimoji="1" lang="zh-CN" altLang="en-US" sz="1050" dirty="0">
                <a:solidFill>
                  <a:srgbClr val="000000"/>
                </a:solidFill>
                <a:latin typeface="+mj-ea"/>
                <a:ea typeface="+mj-ea"/>
              </a:rPr>
              <a:t>生成高效的算法。</a:t>
            </a:r>
          </a:p>
          <a:p>
            <a:pPr marL="214227" indent="-214227">
              <a:lnSpc>
                <a:spcPct val="125000"/>
              </a:lnSpc>
              <a:buFont typeface="Arial" panose="020B0604020202020204" pitchFamily="34" charset="0"/>
              <a:buChar char="•"/>
            </a:pPr>
            <a:r>
              <a:rPr lang="zh-CN" altLang="en-US" sz="900" dirty="0">
                <a:latin typeface="+mj-ea"/>
                <a:ea typeface="+mj-ea"/>
              </a:rPr>
              <a:t>输出可解释的算法，而非解</a:t>
            </a:r>
          </a:p>
          <a:p>
            <a:pPr marL="214227" indent="-214227">
              <a:lnSpc>
                <a:spcPct val="125000"/>
              </a:lnSpc>
              <a:buFont typeface="Arial" panose="020B0604020202020204" pitchFamily="34" charset="0"/>
              <a:buChar char="•"/>
            </a:pPr>
            <a:r>
              <a:rPr lang="zh-CN" altLang="en-US" sz="900" dirty="0">
                <a:latin typeface="+mj-ea"/>
                <a:ea typeface="+mj-ea"/>
              </a:rPr>
              <a:t>使用</a:t>
            </a:r>
            <a:r>
              <a:rPr lang="en-US" altLang="zh-CN" sz="900" dirty="0" err="1">
                <a:latin typeface="+mj-ea"/>
                <a:ea typeface="+mj-ea"/>
              </a:rPr>
              <a:t>chatGPT</a:t>
            </a:r>
            <a:r>
              <a:rPr lang="zh-CN" altLang="en-US" sz="900" dirty="0">
                <a:latin typeface="+mj-ea"/>
                <a:ea typeface="+mj-ea"/>
              </a:rPr>
              <a:t>或者开源</a:t>
            </a:r>
            <a:r>
              <a:rPr lang="en-US" altLang="zh-CN" sz="900" dirty="0">
                <a:latin typeface="+mj-ea"/>
                <a:ea typeface="+mj-ea"/>
              </a:rPr>
              <a:t>LLM(13B)</a:t>
            </a:r>
            <a:r>
              <a:rPr lang="zh-CN" altLang="en-US" sz="900" dirty="0">
                <a:latin typeface="+mj-ea"/>
                <a:ea typeface="+mj-ea"/>
              </a:rPr>
              <a:t>进行算法生成</a:t>
            </a:r>
          </a:p>
          <a:p>
            <a:pPr marL="214227" indent="-214227">
              <a:lnSpc>
                <a:spcPct val="125000"/>
              </a:lnSpc>
              <a:buFont typeface="Arial" panose="020B0604020202020204" pitchFamily="34" charset="0"/>
              <a:buChar char="•"/>
            </a:pPr>
            <a:r>
              <a:rPr lang="zh-CN" altLang="en-US" sz="900" dirty="0">
                <a:latin typeface="+mj-ea"/>
                <a:ea typeface="+mj-ea"/>
              </a:rPr>
              <a:t>预先给了一个骨架算法框架</a:t>
            </a:r>
          </a:p>
          <a:p>
            <a:pPr marL="214227" indent="-214227">
              <a:lnSpc>
                <a:spcPct val="125000"/>
              </a:lnSpc>
              <a:buFont typeface="Arial" panose="020B0604020202020204" pitchFamily="34" charset="0"/>
              <a:buChar char="•"/>
            </a:pPr>
            <a:r>
              <a:rPr lang="zh-CN" altLang="en-US" sz="900" dirty="0">
                <a:latin typeface="+mj-ea"/>
                <a:ea typeface="+mj-ea"/>
              </a:rPr>
              <a:t>维护了候选算法池</a:t>
            </a:r>
            <a:r>
              <a:rPr lang="en-US" altLang="zh-CN" sz="900" dirty="0">
                <a:latin typeface="+mj-ea"/>
                <a:ea typeface="+mj-ea"/>
              </a:rPr>
              <a:t>/</a:t>
            </a:r>
            <a:r>
              <a:rPr lang="zh-CN" altLang="en-US" sz="900" dirty="0">
                <a:latin typeface="+mj-ea"/>
                <a:ea typeface="+mj-ea"/>
              </a:rPr>
              <a:t>种群，种群数几十</a:t>
            </a:r>
          </a:p>
          <a:p>
            <a:pPr marL="214227" indent="-214227">
              <a:lnSpc>
                <a:spcPct val="125000"/>
              </a:lnSpc>
              <a:buFont typeface="Arial" panose="020B0604020202020204" pitchFamily="34" charset="0"/>
              <a:buChar char="•"/>
            </a:pPr>
            <a:r>
              <a:rPr lang="zh-CN" altLang="en-US" sz="900" dirty="0">
                <a:latin typeface="+mj-ea"/>
                <a:ea typeface="+mj-ea"/>
              </a:rPr>
              <a:t>通过样本集合进行快速的算法评估</a:t>
            </a:r>
            <a:endParaRPr lang="en-US" altLang="zh-CN" sz="900" dirty="0">
              <a:latin typeface="+mj-ea"/>
              <a:ea typeface="+mj-ea"/>
            </a:endParaRPr>
          </a:p>
          <a:p>
            <a:pPr marL="214227" indent="-214227">
              <a:lnSpc>
                <a:spcPct val="125000"/>
              </a:lnSpc>
              <a:buFont typeface="Arial" panose="020B0604020202020204" pitchFamily="34" charset="0"/>
              <a:buChar char="•"/>
            </a:pPr>
            <a:r>
              <a:rPr lang="zh-CN" altLang="en-US" sz="900" dirty="0">
                <a:latin typeface="+mj-ea"/>
                <a:ea typeface="+mj-ea"/>
              </a:rPr>
              <a:t>设计算法进化算子显式进化</a:t>
            </a:r>
            <a:endParaRPr lang="en-US" altLang="zh-CN" sz="900" dirty="0">
              <a:latin typeface="+mj-ea"/>
              <a:ea typeface="+mj-ea"/>
            </a:endParaRPr>
          </a:p>
          <a:p>
            <a:pPr marL="214227" indent="-214227">
              <a:lnSpc>
                <a:spcPct val="125000"/>
              </a:lnSpc>
              <a:buFont typeface="Arial" panose="020B0604020202020204" pitchFamily="34" charset="0"/>
              <a:buChar char="•"/>
            </a:pPr>
            <a:r>
              <a:rPr lang="zh-CN" altLang="en-US" sz="900" dirty="0">
                <a:solidFill>
                  <a:srgbClr val="FF0000"/>
                </a:solidFill>
                <a:latin typeface="+mj-ea"/>
                <a:ea typeface="+mj-ea"/>
              </a:rPr>
              <a:t>提前识别算法核心部分，并通过降低算法复杂度实现泛化增强</a:t>
            </a:r>
          </a:p>
          <a:p>
            <a:pPr marL="214227" indent="-214227">
              <a:lnSpc>
                <a:spcPct val="125000"/>
              </a:lnSpc>
              <a:buFont typeface="Arial" panose="020B0604020202020204" pitchFamily="34" charset="0"/>
              <a:buChar char="•"/>
            </a:pPr>
            <a:endParaRPr kumimoji="1" lang="zh-CN" altLang="en-US" sz="900" b="1" dirty="0">
              <a:solidFill>
                <a:srgbClr val="FF0000"/>
              </a:solidFill>
              <a:latin typeface="+mj-ea"/>
              <a:ea typeface="+mj-ea"/>
            </a:endParaRPr>
          </a:p>
        </p:txBody>
      </p:sp>
      <p:pic>
        <p:nvPicPr>
          <p:cNvPr id="173" name="图片 172">
            <a:extLst>
              <a:ext uri="{FF2B5EF4-FFF2-40B4-BE49-F238E27FC236}">
                <a16:creationId xmlns:a16="http://schemas.microsoft.com/office/drawing/2014/main" id="{DB7E06F4-7679-4575-A0DA-40D37D06F265}"/>
              </a:ext>
            </a:extLst>
          </p:cNvPr>
          <p:cNvPicPr>
            <a:picLocks noChangeAspect="1"/>
          </p:cNvPicPr>
          <p:nvPr/>
        </p:nvPicPr>
        <p:blipFill>
          <a:blip r:embed="rId9"/>
          <a:stretch>
            <a:fillRect/>
          </a:stretch>
        </p:blipFill>
        <p:spPr>
          <a:xfrm>
            <a:off x="762032" y="2056294"/>
            <a:ext cx="2957834" cy="1531298"/>
          </a:xfrm>
          <a:prstGeom prst="rect">
            <a:avLst/>
          </a:prstGeom>
        </p:spPr>
      </p:pic>
      <p:pic>
        <p:nvPicPr>
          <p:cNvPr id="174" name="图片 173">
            <a:extLst>
              <a:ext uri="{FF2B5EF4-FFF2-40B4-BE49-F238E27FC236}">
                <a16:creationId xmlns:a16="http://schemas.microsoft.com/office/drawing/2014/main" id="{75F0C763-6BFC-48E3-85AD-3D9CED5392FD}"/>
              </a:ext>
            </a:extLst>
          </p:cNvPr>
          <p:cNvPicPr>
            <a:picLocks noChangeAspect="1"/>
          </p:cNvPicPr>
          <p:nvPr/>
        </p:nvPicPr>
        <p:blipFill rotWithShape="1">
          <a:blip r:embed="rId10"/>
          <a:srcRect t="45550" b="6106"/>
          <a:stretch/>
        </p:blipFill>
        <p:spPr>
          <a:xfrm>
            <a:off x="4971567" y="2172940"/>
            <a:ext cx="2875669" cy="1351640"/>
          </a:xfrm>
          <a:prstGeom prst="rect">
            <a:avLst/>
          </a:prstGeom>
        </p:spPr>
      </p:pic>
      <p:sp>
        <p:nvSpPr>
          <p:cNvPr id="2" name="矩形 1">
            <a:extLst>
              <a:ext uri="{FF2B5EF4-FFF2-40B4-BE49-F238E27FC236}">
                <a16:creationId xmlns:a16="http://schemas.microsoft.com/office/drawing/2014/main" id="{C7AAE7FE-BF13-40BD-8F31-24D65BFE303C}"/>
              </a:ext>
            </a:extLst>
          </p:cNvPr>
          <p:cNvSpPr/>
          <p:nvPr/>
        </p:nvSpPr>
        <p:spPr>
          <a:xfrm>
            <a:off x="490072" y="3709000"/>
            <a:ext cx="3665967" cy="1535036"/>
          </a:xfrm>
          <a:prstGeom prst="rect">
            <a:avLst/>
          </a:prstGeom>
        </p:spPr>
        <p:txBody>
          <a:bodyPr wrap="square">
            <a:spAutoFit/>
          </a:bodyPr>
          <a:lstStyle/>
          <a:p>
            <a:pPr>
              <a:lnSpc>
                <a:spcPct val="125000"/>
              </a:lnSpc>
            </a:pPr>
            <a:r>
              <a:rPr lang="zh-CN" altLang="en-US" sz="1050">
                <a:latin typeface="+mj-ea"/>
                <a:ea typeface="+mj-ea"/>
              </a:rPr>
              <a:t>通过</a:t>
            </a:r>
            <a:r>
              <a:rPr lang="en-US" altLang="zh-CN" sz="1050">
                <a:latin typeface="+mj-ea"/>
                <a:ea typeface="+mj-ea"/>
              </a:rPr>
              <a:t>LLM</a:t>
            </a:r>
            <a:r>
              <a:rPr lang="zh-CN" altLang="en-US" sz="1050">
                <a:latin typeface="+mj-ea"/>
                <a:ea typeface="+mj-ea"/>
              </a:rPr>
              <a:t>直接</a:t>
            </a:r>
            <a:r>
              <a:rPr lang="zh-CN" altLang="en-US" sz="1050" b="1">
                <a:solidFill>
                  <a:srgbClr val="C00000"/>
                </a:solidFill>
                <a:latin typeface="+mj-ea"/>
                <a:ea typeface="+mj-ea"/>
              </a:rPr>
              <a:t>生成问题对应的算法代码</a:t>
            </a:r>
            <a:r>
              <a:rPr lang="zh-CN" altLang="en-US" sz="1050">
                <a:latin typeface="+mj-ea"/>
                <a:ea typeface="+mj-ea"/>
              </a:rPr>
              <a:t>，而非直接生成问题的解，并通过</a:t>
            </a:r>
            <a:r>
              <a:rPr lang="zh-CN" altLang="en-US" sz="1050" b="1">
                <a:solidFill>
                  <a:srgbClr val="C00000"/>
                </a:solidFill>
                <a:latin typeface="+mj-ea"/>
                <a:ea typeface="+mj-ea"/>
              </a:rPr>
              <a:t>算法进化的思想隐式迭代</a:t>
            </a:r>
            <a:r>
              <a:rPr lang="zh-CN" altLang="en-US" sz="1050">
                <a:latin typeface="+mj-ea"/>
                <a:ea typeface="+mj-ea"/>
              </a:rPr>
              <a:t>生成高效的算法。</a:t>
            </a:r>
            <a:endParaRPr lang="en-US" altLang="zh-CN" sz="1050">
              <a:latin typeface="+mj-ea"/>
              <a:ea typeface="+mj-ea"/>
            </a:endParaRPr>
          </a:p>
          <a:p>
            <a:pPr marL="214227" indent="-214227">
              <a:lnSpc>
                <a:spcPct val="125000"/>
              </a:lnSpc>
              <a:buFont typeface="Arial" panose="020B0604020202020204" pitchFamily="34" charset="0"/>
              <a:buChar char="•"/>
            </a:pPr>
            <a:r>
              <a:rPr lang="zh-CN" altLang="en-US" sz="900">
                <a:latin typeface="+mj-ea"/>
                <a:ea typeface="+mj-ea"/>
              </a:rPr>
              <a:t>输出可解释的算法，而非解</a:t>
            </a:r>
          </a:p>
          <a:p>
            <a:pPr marL="214227" indent="-214227">
              <a:lnSpc>
                <a:spcPct val="125000"/>
              </a:lnSpc>
              <a:buFont typeface="Arial" panose="020B0604020202020204" pitchFamily="34" charset="0"/>
              <a:buChar char="•"/>
            </a:pPr>
            <a:r>
              <a:rPr lang="zh-CN" altLang="en-US" sz="900">
                <a:latin typeface="+mj-ea"/>
                <a:ea typeface="+mj-ea"/>
              </a:rPr>
              <a:t>使用中小规模的</a:t>
            </a:r>
            <a:r>
              <a:rPr lang="en-US" altLang="zh-CN" sz="900">
                <a:latin typeface="+mj-ea"/>
                <a:ea typeface="+mj-ea"/>
              </a:rPr>
              <a:t>LLM(15.5B)</a:t>
            </a:r>
            <a:r>
              <a:rPr lang="zh-CN" altLang="en-US" sz="900">
                <a:latin typeface="+mj-ea"/>
                <a:ea typeface="+mj-ea"/>
              </a:rPr>
              <a:t>进行算法生成</a:t>
            </a:r>
          </a:p>
          <a:p>
            <a:pPr marL="214227" indent="-214227">
              <a:lnSpc>
                <a:spcPct val="125000"/>
              </a:lnSpc>
              <a:buFont typeface="Arial" panose="020B0604020202020204" pitchFamily="34" charset="0"/>
              <a:buChar char="•"/>
            </a:pPr>
            <a:r>
              <a:rPr lang="zh-CN" altLang="en-US" sz="900">
                <a:latin typeface="+mj-ea"/>
                <a:ea typeface="+mj-ea"/>
              </a:rPr>
              <a:t>预先给了一个骨架算法框架</a:t>
            </a:r>
          </a:p>
          <a:p>
            <a:pPr marL="214227" indent="-214227">
              <a:lnSpc>
                <a:spcPct val="125000"/>
              </a:lnSpc>
              <a:buFont typeface="Arial" panose="020B0604020202020204" pitchFamily="34" charset="0"/>
              <a:buChar char="•"/>
            </a:pPr>
            <a:r>
              <a:rPr lang="zh-CN" altLang="en-US" sz="900">
                <a:latin typeface="+mj-ea"/>
                <a:ea typeface="+mj-ea"/>
              </a:rPr>
              <a:t>维护了候选算法池</a:t>
            </a:r>
            <a:r>
              <a:rPr lang="en-US" altLang="zh-CN" sz="900">
                <a:latin typeface="+mj-ea"/>
                <a:ea typeface="+mj-ea"/>
              </a:rPr>
              <a:t>/</a:t>
            </a:r>
            <a:r>
              <a:rPr lang="zh-CN" altLang="en-US" sz="900">
                <a:latin typeface="+mj-ea"/>
                <a:ea typeface="+mj-ea"/>
              </a:rPr>
              <a:t>种群，种群数</a:t>
            </a:r>
            <a:r>
              <a:rPr lang="en-US" altLang="zh-CN" sz="900">
                <a:latin typeface="+mj-ea"/>
                <a:ea typeface="+mj-ea"/>
              </a:rPr>
              <a:t>1</a:t>
            </a:r>
            <a:r>
              <a:rPr lang="zh-CN" altLang="en-US" sz="900">
                <a:latin typeface="+mj-ea"/>
                <a:ea typeface="+mj-ea"/>
              </a:rPr>
              <a:t>百万</a:t>
            </a:r>
            <a:endParaRPr lang="en-US" altLang="zh-CN" sz="900">
              <a:latin typeface="+mj-ea"/>
              <a:ea typeface="+mj-ea"/>
            </a:endParaRPr>
          </a:p>
          <a:p>
            <a:pPr marL="214227" indent="-214227">
              <a:lnSpc>
                <a:spcPct val="125000"/>
              </a:lnSpc>
              <a:buFont typeface="Arial" panose="020B0604020202020204" pitchFamily="34" charset="0"/>
              <a:buChar char="•"/>
            </a:pPr>
            <a:r>
              <a:rPr lang="zh-CN" altLang="en-US" sz="900">
                <a:latin typeface="+mj-ea"/>
                <a:ea typeface="+mj-ea"/>
              </a:rPr>
              <a:t>通过样本集合进行快速的算法评估</a:t>
            </a:r>
          </a:p>
          <a:p>
            <a:pPr marL="214227" indent="-214227">
              <a:lnSpc>
                <a:spcPct val="125000"/>
              </a:lnSpc>
              <a:buFont typeface="Arial" panose="020B0604020202020204" pitchFamily="34" charset="0"/>
              <a:buChar char="•"/>
            </a:pPr>
            <a:r>
              <a:rPr lang="zh-CN" altLang="en-US" sz="900">
                <a:latin typeface="+mj-ea"/>
                <a:ea typeface="+mj-ea"/>
              </a:rPr>
              <a:t>通过算法进化思想（隐式），迭代提升算法质量</a:t>
            </a:r>
          </a:p>
        </p:txBody>
      </p:sp>
    </p:spTree>
    <p:custDataLst>
      <p:tags r:id="rId1"/>
    </p:custDataLst>
    <p:extLst>
      <p:ext uri="{BB962C8B-B14F-4D97-AF65-F5344CB8AC3E}">
        <p14:creationId xmlns:p14="http://schemas.microsoft.com/office/powerpoint/2010/main" val="18173393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85B2EBE-59BD-E886-4ED5-DF655E91FB5C}"/>
              </a:ext>
            </a:extLst>
          </p:cNvPr>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25</a:t>
            </a:fld>
            <a:endParaRPr lang="zh-CN" altLang="en-US" dirty="0">
              <a:latin typeface="Times New Roman" panose="02020603050405020304" pitchFamily="18" charset="0"/>
              <a:cs typeface="Times New Roman" panose="02020603050405020304" pitchFamily="18" charset="0"/>
            </a:endParaRPr>
          </a:p>
        </p:txBody>
      </p:sp>
      <p:grpSp>
        <p:nvGrpSpPr>
          <p:cNvPr id="2" name="Group 1"/>
          <p:cNvGrpSpPr/>
          <p:nvPr/>
        </p:nvGrpSpPr>
        <p:grpSpPr>
          <a:xfrm>
            <a:off x="1003224" y="204322"/>
            <a:ext cx="6881144" cy="1111201"/>
            <a:chOff x="611560" y="798596"/>
            <a:chExt cx="8401256" cy="1164265"/>
          </a:xfrm>
        </p:grpSpPr>
        <p:pic>
          <p:nvPicPr>
            <p:cNvPr id="3" name="图片 2">
              <a:extLst>
                <a:ext uri="{FF2B5EF4-FFF2-40B4-BE49-F238E27FC236}">
                  <a16:creationId xmlns:a16="http://schemas.microsoft.com/office/drawing/2014/main" id="{938C5389-3702-6257-DAFA-A84EFCB5690E}"/>
                </a:ext>
              </a:extLst>
            </p:cNvPr>
            <p:cNvPicPr>
              <a:picLocks noChangeAspect="1"/>
            </p:cNvPicPr>
            <p:nvPr/>
          </p:nvPicPr>
          <p:blipFill>
            <a:blip r:embed="rId3"/>
            <a:stretch>
              <a:fillRect/>
            </a:stretch>
          </p:blipFill>
          <p:spPr>
            <a:xfrm>
              <a:off x="1724497" y="872917"/>
              <a:ext cx="4093285" cy="1015249"/>
            </a:xfrm>
            <a:prstGeom prst="rect">
              <a:avLst/>
            </a:prstGeom>
          </p:spPr>
        </p:pic>
        <p:pic>
          <p:nvPicPr>
            <p:cNvPr id="3074" name="Picture 2" descr="Data and AI cluster">
              <a:extLst>
                <a:ext uri="{FF2B5EF4-FFF2-40B4-BE49-F238E27FC236}">
                  <a16:creationId xmlns:a16="http://schemas.microsoft.com/office/drawing/2014/main" id="{237B4805-1537-D099-1122-178950B2ED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0072" y="912904"/>
              <a:ext cx="2503930" cy="815529"/>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F0AC1789-3FEB-5C4A-7D07-82B01BB79EEB}"/>
                </a:ext>
              </a:extLst>
            </p:cNvPr>
            <p:cNvSpPr/>
            <p:nvPr/>
          </p:nvSpPr>
          <p:spPr>
            <a:xfrm>
              <a:off x="611560" y="798596"/>
              <a:ext cx="8401256" cy="1164265"/>
            </a:xfrm>
            <a:prstGeom prst="roundRect">
              <a:avLst>
                <a:gd name="adj" fmla="val 13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Group 3"/>
          <p:cNvGrpSpPr/>
          <p:nvPr/>
        </p:nvGrpSpPr>
        <p:grpSpPr>
          <a:xfrm>
            <a:off x="1187624" y="1412776"/>
            <a:ext cx="2880320" cy="1728192"/>
            <a:chOff x="550272" y="2132856"/>
            <a:chExt cx="3229640" cy="2320814"/>
          </a:xfrm>
        </p:grpSpPr>
        <p:sp>
          <p:nvSpPr>
            <p:cNvPr id="9" name="矩形: 圆角 8">
              <a:extLst>
                <a:ext uri="{FF2B5EF4-FFF2-40B4-BE49-F238E27FC236}">
                  <a16:creationId xmlns:a16="http://schemas.microsoft.com/office/drawing/2014/main" id="{716AE731-3BC4-49D3-D8D9-DD19FE31FABF}"/>
                </a:ext>
              </a:extLst>
            </p:cNvPr>
            <p:cNvSpPr/>
            <p:nvPr/>
          </p:nvSpPr>
          <p:spPr>
            <a:xfrm>
              <a:off x="550272" y="2132856"/>
              <a:ext cx="3229640" cy="2320814"/>
            </a:xfrm>
            <a:prstGeom prst="roundRect">
              <a:avLst>
                <a:gd name="adj" fmla="val 734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Picture 11">
              <a:extLst>
                <a:ext uri="{FF2B5EF4-FFF2-40B4-BE49-F238E27FC236}">
                  <a16:creationId xmlns:a16="http://schemas.microsoft.com/office/drawing/2014/main" id="{555C5E9C-D675-FA79-324E-23525CC50A62}"/>
                </a:ext>
              </a:extLst>
            </p:cNvPr>
            <p:cNvPicPr>
              <a:picLocks noChangeAspect="1"/>
            </p:cNvPicPr>
            <p:nvPr/>
          </p:nvPicPr>
          <p:blipFill>
            <a:blip r:embed="rId5"/>
            <a:stretch>
              <a:fillRect/>
            </a:stretch>
          </p:blipFill>
          <p:spPr>
            <a:xfrm>
              <a:off x="880896" y="3179077"/>
              <a:ext cx="2568392" cy="1190588"/>
            </a:xfrm>
            <a:prstGeom prst="rect">
              <a:avLst/>
            </a:prstGeom>
          </p:spPr>
        </p:pic>
        <p:sp>
          <p:nvSpPr>
            <p:cNvPr id="13" name="文本框 12">
              <a:extLst>
                <a:ext uri="{FF2B5EF4-FFF2-40B4-BE49-F238E27FC236}">
                  <a16:creationId xmlns:a16="http://schemas.microsoft.com/office/drawing/2014/main" id="{DE4433DC-DD81-035A-E5BD-676EAC0DDAFF}"/>
                </a:ext>
              </a:extLst>
            </p:cNvPr>
            <p:cNvSpPr txBox="1"/>
            <p:nvPr/>
          </p:nvSpPr>
          <p:spPr>
            <a:xfrm>
              <a:off x="687221" y="2324390"/>
              <a:ext cx="2376662" cy="369332"/>
            </a:xfrm>
            <a:prstGeom prst="rect">
              <a:avLst/>
            </a:prstGeom>
            <a:noFill/>
          </p:spPr>
          <p:txBody>
            <a:bodyPr wrap="square" rtlCol="0">
              <a:spAutoFit/>
            </a:bodyPr>
            <a:lstStyle/>
            <a:p>
              <a:r>
                <a:rPr lang="en-US" altLang="zh-CN" dirty="0"/>
                <a:t>Image Attack, </a:t>
              </a:r>
              <a:r>
                <a:rPr lang="en-US" altLang="zh-CN" b="1" dirty="0"/>
                <a:t>2024</a:t>
              </a:r>
            </a:p>
          </p:txBody>
        </p:sp>
        <p:pic>
          <p:nvPicPr>
            <p:cNvPr id="14" name="Picture 4" descr="GECCO 2024 logo">
              <a:extLst>
                <a:ext uri="{FF2B5EF4-FFF2-40B4-BE49-F238E27FC236}">
                  <a16:creationId xmlns:a16="http://schemas.microsoft.com/office/drawing/2014/main" id="{9CA40CD8-3FA3-3389-F864-8DA202894E2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90857" y="2219001"/>
              <a:ext cx="950867" cy="95086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4543576" y="1377087"/>
            <a:ext cx="3484808" cy="1691874"/>
            <a:chOff x="3895504" y="2188307"/>
            <a:chExt cx="4936370" cy="2320813"/>
          </a:xfrm>
        </p:grpSpPr>
        <p:sp>
          <p:nvSpPr>
            <p:cNvPr id="10" name="矩形: 圆角 9">
              <a:extLst>
                <a:ext uri="{FF2B5EF4-FFF2-40B4-BE49-F238E27FC236}">
                  <a16:creationId xmlns:a16="http://schemas.microsoft.com/office/drawing/2014/main" id="{0D0E9C4E-1ABE-D775-8651-3B341456E2CE}"/>
                </a:ext>
              </a:extLst>
            </p:cNvPr>
            <p:cNvSpPr/>
            <p:nvPr/>
          </p:nvSpPr>
          <p:spPr>
            <a:xfrm>
              <a:off x="3895504" y="2188307"/>
              <a:ext cx="4936370" cy="2320813"/>
            </a:xfrm>
            <a:prstGeom prst="roundRect">
              <a:avLst>
                <a:gd name="adj" fmla="val 10993"/>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E26698EF-C6A4-4A5B-45EC-795369392491}"/>
                </a:ext>
              </a:extLst>
            </p:cNvPr>
            <p:cNvSpPr txBox="1"/>
            <p:nvPr/>
          </p:nvSpPr>
          <p:spPr>
            <a:xfrm>
              <a:off x="4036522" y="2256387"/>
              <a:ext cx="2556480" cy="369332"/>
            </a:xfrm>
            <a:prstGeom prst="rect">
              <a:avLst/>
            </a:prstGeom>
            <a:noFill/>
          </p:spPr>
          <p:txBody>
            <a:bodyPr wrap="square" rtlCol="0">
              <a:spAutoFit/>
            </a:bodyPr>
            <a:lstStyle/>
            <a:p>
              <a:r>
                <a:rPr lang="en-US" altLang="zh-CN" dirty="0"/>
                <a:t>Bayesian Opt. </a:t>
              </a:r>
              <a:endParaRPr lang="en-US" altLang="zh-CN" b="1" dirty="0"/>
            </a:p>
          </p:txBody>
        </p:sp>
        <p:sp>
          <p:nvSpPr>
            <p:cNvPr id="16" name="文本框 15">
              <a:extLst>
                <a:ext uri="{FF2B5EF4-FFF2-40B4-BE49-F238E27FC236}">
                  <a16:creationId xmlns:a16="http://schemas.microsoft.com/office/drawing/2014/main" id="{248C6A6E-08A4-0601-8EA7-291ABE993A0E}"/>
                </a:ext>
              </a:extLst>
            </p:cNvPr>
            <p:cNvSpPr txBox="1"/>
            <p:nvPr/>
          </p:nvSpPr>
          <p:spPr>
            <a:xfrm>
              <a:off x="4036522" y="2546678"/>
              <a:ext cx="1967205" cy="646331"/>
            </a:xfrm>
            <a:prstGeom prst="rect">
              <a:avLst/>
            </a:prstGeom>
            <a:noFill/>
          </p:spPr>
          <p:txBody>
            <a:bodyPr wrap="none" rtlCol="0">
              <a:spAutoFit/>
            </a:bodyPr>
            <a:lstStyle/>
            <a:p>
              <a:r>
                <a:rPr lang="en-US" altLang="zh-CN" dirty="0"/>
                <a:t>Benchmark study</a:t>
              </a:r>
            </a:p>
            <a:p>
              <a:r>
                <a:rPr lang="en-US" altLang="zh-CN" b="1" dirty="0"/>
                <a:t>PPSN 2024</a:t>
              </a:r>
            </a:p>
          </p:txBody>
        </p:sp>
        <p:pic>
          <p:nvPicPr>
            <p:cNvPr id="17" name="Picture 17">
              <a:extLst>
                <a:ext uri="{FF2B5EF4-FFF2-40B4-BE49-F238E27FC236}">
                  <a16:creationId xmlns:a16="http://schemas.microsoft.com/office/drawing/2014/main" id="{6E41F0C6-3C0E-986B-9F70-A24BC486087C}"/>
                </a:ext>
              </a:extLst>
            </p:cNvPr>
            <p:cNvPicPr>
              <a:picLocks noChangeAspect="1"/>
            </p:cNvPicPr>
            <p:nvPr/>
          </p:nvPicPr>
          <p:blipFill>
            <a:blip r:embed="rId7"/>
            <a:stretch>
              <a:fillRect/>
            </a:stretch>
          </p:blipFill>
          <p:spPr>
            <a:xfrm>
              <a:off x="4036522" y="3269648"/>
              <a:ext cx="1947187" cy="1135575"/>
            </a:xfrm>
            <a:prstGeom prst="rect">
              <a:avLst/>
            </a:prstGeom>
          </p:spPr>
        </p:pic>
        <p:pic>
          <p:nvPicPr>
            <p:cNvPr id="19" name="图片 18">
              <a:extLst>
                <a:ext uri="{FF2B5EF4-FFF2-40B4-BE49-F238E27FC236}">
                  <a16:creationId xmlns:a16="http://schemas.microsoft.com/office/drawing/2014/main" id="{94B29B7B-71C1-D1AD-0D08-4415A0D5A102}"/>
                </a:ext>
              </a:extLst>
            </p:cNvPr>
            <p:cNvPicPr>
              <a:picLocks noChangeAspect="1"/>
            </p:cNvPicPr>
            <p:nvPr/>
          </p:nvPicPr>
          <p:blipFill>
            <a:blip r:embed="rId8"/>
            <a:stretch>
              <a:fillRect/>
            </a:stretch>
          </p:blipFill>
          <p:spPr>
            <a:xfrm>
              <a:off x="7242374" y="2270359"/>
              <a:ext cx="1392827" cy="636230"/>
            </a:xfrm>
            <a:prstGeom prst="rect">
              <a:avLst/>
            </a:prstGeom>
          </p:spPr>
        </p:pic>
        <p:pic>
          <p:nvPicPr>
            <p:cNvPr id="21" name="图片 20">
              <a:extLst>
                <a:ext uri="{FF2B5EF4-FFF2-40B4-BE49-F238E27FC236}">
                  <a16:creationId xmlns:a16="http://schemas.microsoft.com/office/drawing/2014/main" id="{EA4F5EAE-DF44-E786-CCE5-1E9DDA07074C}"/>
                </a:ext>
              </a:extLst>
            </p:cNvPr>
            <p:cNvPicPr>
              <a:picLocks noChangeAspect="1"/>
            </p:cNvPicPr>
            <p:nvPr/>
          </p:nvPicPr>
          <p:blipFill>
            <a:blip r:embed="rId9"/>
            <a:stretch>
              <a:fillRect/>
            </a:stretch>
          </p:blipFill>
          <p:spPr>
            <a:xfrm>
              <a:off x="5983709" y="3334413"/>
              <a:ext cx="2723173" cy="1006046"/>
            </a:xfrm>
            <a:prstGeom prst="rect">
              <a:avLst/>
            </a:prstGeom>
          </p:spPr>
        </p:pic>
      </p:grpSp>
      <p:sp>
        <p:nvSpPr>
          <p:cNvPr id="18" name="矩形: 圆角 13">
            <a:extLst>
              <a:ext uri="{FF2B5EF4-FFF2-40B4-BE49-F238E27FC236}">
                <a16:creationId xmlns:a16="http://schemas.microsoft.com/office/drawing/2014/main" id="{29942773-C561-882A-B052-E95601EE2F8B}"/>
              </a:ext>
            </a:extLst>
          </p:cNvPr>
          <p:cNvSpPr/>
          <p:nvPr/>
        </p:nvSpPr>
        <p:spPr>
          <a:xfrm>
            <a:off x="909197" y="3212976"/>
            <a:ext cx="7473731" cy="788728"/>
          </a:xfrm>
          <a:prstGeom prst="roundRect">
            <a:avLst>
              <a:gd name="adj" fmla="val 13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6130" name="Picture 2" descr="Hom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979712" y="3226423"/>
            <a:ext cx="1007910" cy="706633"/>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15">
            <a:extLst>
              <a:ext uri="{FF2B5EF4-FFF2-40B4-BE49-F238E27FC236}">
                <a16:creationId xmlns:a16="http://schemas.microsoft.com/office/drawing/2014/main" id="{248C6A6E-08A4-0601-8EA7-291ABE993A0E}"/>
              </a:ext>
            </a:extLst>
          </p:cNvPr>
          <p:cNvSpPr txBox="1"/>
          <p:nvPr/>
        </p:nvSpPr>
        <p:spPr>
          <a:xfrm>
            <a:off x="4276923" y="3429000"/>
            <a:ext cx="4106005" cy="369332"/>
          </a:xfrm>
          <a:prstGeom prst="rect">
            <a:avLst/>
          </a:prstGeom>
          <a:noFill/>
        </p:spPr>
        <p:txBody>
          <a:bodyPr wrap="square" rtlCol="0">
            <a:spAutoFit/>
          </a:bodyPr>
          <a:lstStyle/>
          <a:p>
            <a:r>
              <a:rPr lang="en-HK" altLang="zh-CN" dirty="0"/>
              <a:t>GECCO 2024 </a:t>
            </a:r>
            <a:r>
              <a:rPr lang="en-HK" altLang="zh-CN" dirty="0" err="1"/>
              <a:t>Humies</a:t>
            </a:r>
            <a:r>
              <a:rPr lang="en-HK" altLang="zh-CN" dirty="0"/>
              <a:t> Competition </a:t>
            </a:r>
            <a:endParaRPr lang="en-US" altLang="zh-CN" dirty="0"/>
          </a:p>
        </p:txBody>
      </p:sp>
      <p:grpSp>
        <p:nvGrpSpPr>
          <p:cNvPr id="24" name="Group 23"/>
          <p:cNvGrpSpPr/>
          <p:nvPr/>
        </p:nvGrpSpPr>
        <p:grpSpPr>
          <a:xfrm>
            <a:off x="2103535" y="4365104"/>
            <a:ext cx="4680521" cy="1938852"/>
            <a:chOff x="633966" y="1997592"/>
            <a:chExt cx="7647468" cy="3254065"/>
          </a:xfrm>
        </p:grpSpPr>
        <p:pic>
          <p:nvPicPr>
            <p:cNvPr id="25" name="Picture 2">
              <a:extLst>
                <a:ext uri="{FF2B5EF4-FFF2-40B4-BE49-F238E27FC236}">
                  <a16:creationId xmlns:a16="http://schemas.microsoft.com/office/drawing/2014/main" id="{C89645EE-F52A-77D4-8241-791F7AD361E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69698" y="2208919"/>
              <a:ext cx="1582099" cy="9986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42A59C2B-337B-25EF-E67E-A3ECD09D7648}"/>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9844" y="3994664"/>
              <a:ext cx="1002119" cy="1015600"/>
            </a:xfrm>
            <a:prstGeom prst="rect">
              <a:avLst/>
            </a:prstGeom>
            <a:noFill/>
            <a:extLst>
              <a:ext uri="{909E8E84-426E-40DD-AFC4-6F175D3DCCD1}">
                <a14:hiddenFill xmlns:a14="http://schemas.microsoft.com/office/drawing/2010/main">
                  <a:solidFill>
                    <a:srgbClr val="FFFFFF"/>
                  </a:solidFill>
                </a14:hiddenFill>
              </a:ext>
            </a:extLst>
          </p:spPr>
        </p:pic>
        <p:sp>
          <p:nvSpPr>
            <p:cNvPr id="27" name="矩形: 圆角 13">
              <a:extLst>
                <a:ext uri="{FF2B5EF4-FFF2-40B4-BE49-F238E27FC236}">
                  <a16:creationId xmlns:a16="http://schemas.microsoft.com/office/drawing/2014/main" id="{29942773-C561-882A-B052-E95601EE2F8B}"/>
                </a:ext>
              </a:extLst>
            </p:cNvPr>
            <p:cNvSpPr/>
            <p:nvPr/>
          </p:nvSpPr>
          <p:spPr>
            <a:xfrm>
              <a:off x="633966" y="1997592"/>
              <a:ext cx="7647468" cy="1459319"/>
            </a:xfrm>
            <a:prstGeom prst="roundRect">
              <a:avLst>
                <a:gd name="adj" fmla="val 13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圆角 14">
              <a:extLst>
                <a:ext uri="{FF2B5EF4-FFF2-40B4-BE49-F238E27FC236}">
                  <a16:creationId xmlns:a16="http://schemas.microsoft.com/office/drawing/2014/main" id="{F174163E-8821-7A9A-D809-2F6ECFE7AC44}"/>
                </a:ext>
              </a:extLst>
            </p:cNvPr>
            <p:cNvSpPr/>
            <p:nvPr/>
          </p:nvSpPr>
          <p:spPr>
            <a:xfrm>
              <a:off x="633966" y="3792338"/>
              <a:ext cx="3664247" cy="1459319"/>
            </a:xfrm>
            <a:prstGeom prst="roundRect">
              <a:avLst>
                <a:gd name="adj" fmla="val 13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Group 28"/>
            <p:cNvGrpSpPr/>
            <p:nvPr/>
          </p:nvGrpSpPr>
          <p:grpSpPr>
            <a:xfrm>
              <a:off x="2319899" y="2161071"/>
              <a:ext cx="5961535" cy="3090586"/>
              <a:chOff x="2319899" y="2161071"/>
              <a:chExt cx="5961535" cy="3090586"/>
            </a:xfrm>
          </p:grpSpPr>
          <p:pic>
            <p:nvPicPr>
              <p:cNvPr id="30" name="Picture 8" descr="Southern University of Science and Technology (SUSTech) - U of T - Learning  and Safety Abroad">
                <a:extLst>
                  <a:ext uri="{FF2B5EF4-FFF2-40B4-BE49-F238E27FC236}">
                    <a16:creationId xmlns:a16="http://schemas.microsoft.com/office/drawing/2014/main" id="{3DAEB63F-6106-5B45-A08B-5800988D5EB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807330" y="3966034"/>
                <a:ext cx="1488475" cy="103473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0" descr="Zhichao Lu">
                <a:extLst>
                  <a:ext uri="{FF2B5EF4-FFF2-40B4-BE49-F238E27FC236}">
                    <a16:creationId xmlns:a16="http://schemas.microsoft.com/office/drawing/2014/main" id="{F8C8481A-3953-A98A-1F4C-D342BC6E8F5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55258" y="2161073"/>
                <a:ext cx="1150560" cy="11505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Fei LIU | Master of Engineering | City University of Hong Kong, Kowloon |  CityU | Department of Computer Science | Research profile">
                <a:extLst>
                  <a:ext uri="{FF2B5EF4-FFF2-40B4-BE49-F238E27FC236}">
                    <a16:creationId xmlns:a16="http://schemas.microsoft.com/office/drawing/2014/main" id="{3684F67F-8661-10CC-13BF-EB5F0C4B8111}"/>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200068" y="2161071"/>
                <a:ext cx="1150561" cy="11505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Xi Lin">
                <a:extLst>
                  <a:ext uri="{FF2B5EF4-FFF2-40B4-BE49-F238E27FC236}">
                    <a16:creationId xmlns:a16="http://schemas.microsoft.com/office/drawing/2014/main" id="{BF4C0921-859E-2BE5-8ABC-00DC29F9D3F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5497698" y="2161071"/>
                <a:ext cx="1177595" cy="110653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6" descr="Qingfu ZHANG - CityU Scholars | A Research Hub of Excellence">
                <a:extLst>
                  <a:ext uri="{FF2B5EF4-FFF2-40B4-BE49-F238E27FC236}">
                    <a16:creationId xmlns:a16="http://schemas.microsoft.com/office/drawing/2014/main" id="{70702879-9E88-CA0A-0E7C-31CEB8E7EF7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94592" y="2177227"/>
                <a:ext cx="1106534" cy="1106534"/>
              </a:xfrm>
              <a:prstGeom prst="rect">
                <a:avLst/>
              </a:prstGeom>
              <a:noFill/>
              <a:extLst>
                <a:ext uri="{909E8E84-426E-40DD-AFC4-6F175D3DCCD1}">
                  <a14:hiddenFill xmlns:a14="http://schemas.microsoft.com/office/drawing/2010/main">
                    <a:solidFill>
                      <a:srgbClr val="FFFFFF"/>
                    </a:solidFill>
                  </a14:hiddenFill>
                </a:ext>
              </a:extLst>
            </p:spPr>
          </p:pic>
          <p:pic>
            <p:nvPicPr>
              <p:cNvPr id="35" name="图片 6">
                <a:extLst>
                  <a:ext uri="{FF2B5EF4-FFF2-40B4-BE49-F238E27FC236}">
                    <a16:creationId xmlns:a16="http://schemas.microsoft.com/office/drawing/2014/main" id="{4FEFFB58-6448-7EEC-B0AA-F743E9A37DA4}"/>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19899" y="3972267"/>
                <a:ext cx="853920" cy="1037998"/>
              </a:xfrm>
              <a:prstGeom prst="rect">
                <a:avLst/>
              </a:prstGeom>
            </p:spPr>
          </p:pic>
          <p:pic>
            <p:nvPicPr>
              <p:cNvPr id="36" name="图片 10">
                <a:extLst>
                  <a:ext uri="{FF2B5EF4-FFF2-40B4-BE49-F238E27FC236}">
                    <a16:creationId xmlns:a16="http://schemas.microsoft.com/office/drawing/2014/main" id="{CBFD4D68-F30F-456C-90B7-CC39897D0D0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309295" y="3972266"/>
                <a:ext cx="786137" cy="1027437"/>
              </a:xfrm>
              <a:prstGeom prst="rect">
                <a:avLst/>
              </a:prstGeom>
            </p:spPr>
          </p:pic>
          <p:pic>
            <p:nvPicPr>
              <p:cNvPr id="37" name="Picture 18" descr="南科大计算机科学与工程系">
                <a:extLst>
                  <a:ext uri="{FF2B5EF4-FFF2-40B4-BE49-F238E27FC236}">
                    <a16:creationId xmlns:a16="http://schemas.microsoft.com/office/drawing/2014/main" id="{4AB33FF9-375C-3CA2-AB3E-021D720FDEA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7413279" y="3964963"/>
                <a:ext cx="731777" cy="1034740"/>
              </a:xfrm>
              <a:prstGeom prst="rect">
                <a:avLst/>
              </a:prstGeom>
              <a:noFill/>
              <a:extLst>
                <a:ext uri="{909E8E84-426E-40DD-AFC4-6F175D3DCCD1}">
                  <a14:hiddenFill xmlns:a14="http://schemas.microsoft.com/office/drawing/2010/main">
                    <a:solidFill>
                      <a:srgbClr val="FFFFFF"/>
                    </a:solidFill>
                  </a14:hiddenFill>
                </a:ext>
              </a:extLst>
            </p:spPr>
          </p:pic>
          <p:pic>
            <p:nvPicPr>
              <p:cNvPr id="38" name="图片 12">
                <a:extLst>
                  <a:ext uri="{FF2B5EF4-FFF2-40B4-BE49-F238E27FC236}">
                    <a16:creationId xmlns:a16="http://schemas.microsoft.com/office/drawing/2014/main" id="{BFB1BD47-024F-67B1-4136-656B474F59A9}"/>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466438" y="3943636"/>
                <a:ext cx="763145" cy="1068402"/>
              </a:xfrm>
              <a:prstGeom prst="rect">
                <a:avLst/>
              </a:prstGeom>
            </p:spPr>
          </p:pic>
          <p:sp>
            <p:nvSpPr>
              <p:cNvPr id="39" name="矩形: 圆角 15">
                <a:extLst>
                  <a:ext uri="{FF2B5EF4-FFF2-40B4-BE49-F238E27FC236}">
                    <a16:creationId xmlns:a16="http://schemas.microsoft.com/office/drawing/2014/main" id="{2830A878-9C17-7FA7-C877-CABADC835870}"/>
                  </a:ext>
                </a:extLst>
              </p:cNvPr>
              <p:cNvSpPr/>
              <p:nvPr/>
            </p:nvSpPr>
            <p:spPr>
              <a:xfrm>
                <a:off x="4617187" y="3792338"/>
                <a:ext cx="3664247" cy="1459319"/>
              </a:xfrm>
              <a:prstGeom prst="roundRect">
                <a:avLst>
                  <a:gd name="adj" fmla="val 13017"/>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1811401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Rectangle: Rounded Corners 81"/>
          <p:cNvSpPr/>
          <p:nvPr/>
        </p:nvSpPr>
        <p:spPr>
          <a:xfrm>
            <a:off x="6447229" y="2316292"/>
            <a:ext cx="1846265" cy="779720"/>
          </a:xfrm>
          <a:prstGeom prst="roundRect">
            <a:avLst>
              <a:gd name="adj" fmla="val 10527"/>
            </a:avLst>
          </a:prstGeom>
          <a:solidFill>
            <a:schemeClr val="bg1">
              <a:lumMod val="95000"/>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81" name="Rectangle: Rounded Corners 80"/>
          <p:cNvSpPr/>
          <p:nvPr/>
        </p:nvSpPr>
        <p:spPr>
          <a:xfrm>
            <a:off x="6449084" y="3852358"/>
            <a:ext cx="1846265" cy="779720"/>
          </a:xfrm>
          <a:prstGeom prst="roundRect">
            <a:avLst>
              <a:gd name="adj" fmla="val 10527"/>
            </a:avLst>
          </a:prstGeom>
          <a:solidFill>
            <a:schemeClr val="bg1">
              <a:lumMod val="95000"/>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80" name="Rectangle: Rounded Corners 79"/>
          <p:cNvSpPr/>
          <p:nvPr/>
        </p:nvSpPr>
        <p:spPr>
          <a:xfrm>
            <a:off x="6447229" y="4901226"/>
            <a:ext cx="1846265" cy="754380"/>
          </a:xfrm>
          <a:prstGeom prst="roundRect">
            <a:avLst>
              <a:gd name="adj" fmla="val 10527"/>
            </a:avLst>
          </a:prstGeom>
          <a:solidFill>
            <a:schemeClr val="bg1">
              <a:lumMod val="95000"/>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79" name="Rectangle: Rounded Corners 78"/>
          <p:cNvSpPr/>
          <p:nvPr/>
        </p:nvSpPr>
        <p:spPr>
          <a:xfrm>
            <a:off x="621299" y="3958591"/>
            <a:ext cx="1667484" cy="754380"/>
          </a:xfrm>
          <a:prstGeom prst="roundRect">
            <a:avLst>
              <a:gd name="adj" fmla="val 10527"/>
            </a:avLst>
          </a:prstGeom>
          <a:solidFill>
            <a:schemeClr val="bg1">
              <a:lumMod val="95000"/>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en-US" sz="1200">
              <a:latin typeface="Times New Roman" panose="02020603050405020304" pitchFamily="18" charset="0"/>
              <a:cs typeface="Times New Roman" panose="02020603050405020304" pitchFamily="18" charset="0"/>
            </a:endParaRPr>
          </a:p>
        </p:txBody>
      </p:sp>
      <p:sp>
        <p:nvSpPr>
          <p:cNvPr id="6" name="Rectangle: Rounded Corners 5"/>
          <p:cNvSpPr/>
          <p:nvPr/>
        </p:nvSpPr>
        <p:spPr>
          <a:xfrm>
            <a:off x="605795" y="2372050"/>
            <a:ext cx="3581744" cy="891540"/>
          </a:xfrm>
          <a:prstGeom prst="roundRect">
            <a:avLst>
              <a:gd name="adj" fmla="val 10527"/>
            </a:avLst>
          </a:prstGeom>
          <a:solidFill>
            <a:schemeClr val="bg1">
              <a:lumMod val="95000"/>
              <a:alpha val="3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 name="Oval 4"/>
          <p:cNvSpPr/>
          <p:nvPr/>
        </p:nvSpPr>
        <p:spPr>
          <a:xfrm>
            <a:off x="984825" y="2437111"/>
            <a:ext cx="1036279" cy="306353"/>
          </a:xfrm>
          <a:prstGeom prst="ellipse">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19" name="Oval 18"/>
          <p:cNvSpPr/>
          <p:nvPr/>
        </p:nvSpPr>
        <p:spPr>
          <a:xfrm>
            <a:off x="1912161" y="2682671"/>
            <a:ext cx="1036279" cy="306353"/>
          </a:xfrm>
          <a:prstGeom prst="ellipse">
            <a:avLst/>
          </a:prstGeom>
          <a:solidFill>
            <a:schemeClr val="accent5">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0" name="Oval 19"/>
          <p:cNvSpPr/>
          <p:nvPr/>
        </p:nvSpPr>
        <p:spPr>
          <a:xfrm>
            <a:off x="2839480" y="2422003"/>
            <a:ext cx="1036279" cy="306353"/>
          </a:xfrm>
          <a:prstGeom prst="ellipse">
            <a:avLst/>
          </a:prstGeom>
          <a:solidFill>
            <a:srgbClr val="FFC0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1" name="Oval 20"/>
          <p:cNvSpPr/>
          <p:nvPr/>
        </p:nvSpPr>
        <p:spPr>
          <a:xfrm>
            <a:off x="857576" y="2877178"/>
            <a:ext cx="1036279" cy="306353"/>
          </a:xfrm>
          <a:prstGeom prst="ellipse">
            <a:avLst/>
          </a:prstGeom>
          <a:solidFill>
            <a:schemeClr val="accent4">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2" name="Oval 21"/>
          <p:cNvSpPr/>
          <p:nvPr/>
        </p:nvSpPr>
        <p:spPr>
          <a:xfrm>
            <a:off x="2920219" y="2871853"/>
            <a:ext cx="1036279" cy="306353"/>
          </a:xfrm>
          <a:prstGeom prst="ellipse">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3" name="Oval 22"/>
          <p:cNvSpPr/>
          <p:nvPr/>
        </p:nvSpPr>
        <p:spPr>
          <a:xfrm>
            <a:off x="754843" y="4361483"/>
            <a:ext cx="1082414" cy="306353"/>
          </a:xfrm>
          <a:prstGeom prst="ellipse">
            <a:avLst/>
          </a:prstGeom>
          <a:solidFill>
            <a:schemeClr val="accent2">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4" name="Oval 23"/>
          <p:cNvSpPr/>
          <p:nvPr/>
        </p:nvSpPr>
        <p:spPr>
          <a:xfrm>
            <a:off x="1173715" y="3999756"/>
            <a:ext cx="1036279" cy="306353"/>
          </a:xfrm>
          <a:prstGeom prst="ellipse">
            <a:avLst/>
          </a:prstGeom>
          <a:solidFill>
            <a:schemeClr val="accent3">
              <a:lumMod val="20000"/>
              <a:lumOff val="8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29" name="Oval 28"/>
          <p:cNvSpPr/>
          <p:nvPr/>
        </p:nvSpPr>
        <p:spPr>
          <a:xfrm>
            <a:off x="6591681" y="4250653"/>
            <a:ext cx="1036279" cy="306353"/>
          </a:xfrm>
          <a:prstGeom prst="ellipse">
            <a:avLst/>
          </a:prstGeom>
          <a:solidFill>
            <a:schemeClr val="accent5">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30" name="Oval 29"/>
          <p:cNvSpPr/>
          <p:nvPr/>
        </p:nvSpPr>
        <p:spPr>
          <a:xfrm>
            <a:off x="7168938" y="3948330"/>
            <a:ext cx="1036279" cy="306353"/>
          </a:xfrm>
          <a:prstGeom prst="ellipse">
            <a:avLst/>
          </a:prstGeom>
          <a:solidFill>
            <a:srgbClr val="C90BFD">
              <a:alpha val="6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pic>
        <p:nvPicPr>
          <p:cNvPr id="2050" name="Picture 2" descr="ChatGPT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26160" y="4026490"/>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nvSpPr>
        <p:spPr>
          <a:xfrm>
            <a:off x="2955427" y="3945964"/>
            <a:ext cx="993236" cy="617815"/>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Crossover</a:t>
            </a:r>
          </a:p>
          <a:p>
            <a:pPr algn="ctr"/>
            <a:r>
              <a:rPr lang="en-US" sz="1200" b="1" dirty="0">
                <a:solidFill>
                  <a:schemeClr val="tx1"/>
                </a:solidFill>
                <a:latin typeface="Times New Roman" panose="02020603050405020304" pitchFamily="18" charset="0"/>
                <a:cs typeface="Times New Roman" panose="02020603050405020304" pitchFamily="18" charset="0"/>
              </a:rPr>
              <a:t>Prompting</a:t>
            </a:r>
          </a:p>
        </p:txBody>
      </p:sp>
      <p:sp>
        <p:nvSpPr>
          <p:cNvPr id="34" name="Rectangle 33"/>
          <p:cNvSpPr/>
          <p:nvPr/>
        </p:nvSpPr>
        <p:spPr>
          <a:xfrm>
            <a:off x="5039384" y="3943408"/>
            <a:ext cx="820741" cy="617815"/>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Parsing</a:t>
            </a:r>
          </a:p>
        </p:txBody>
      </p:sp>
      <p:sp>
        <p:nvSpPr>
          <p:cNvPr id="33" name="Arrow: Down 32"/>
          <p:cNvSpPr/>
          <p:nvPr/>
        </p:nvSpPr>
        <p:spPr>
          <a:xfrm>
            <a:off x="1386881" y="3459121"/>
            <a:ext cx="244175" cy="357162"/>
          </a:xfrm>
          <a:prstGeom prst="downArrow">
            <a:avLst>
              <a:gd name="adj1" fmla="val 50000"/>
              <a:gd name="adj2" fmla="val 3826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1" name="Arrow: Down 40"/>
          <p:cNvSpPr/>
          <p:nvPr/>
        </p:nvSpPr>
        <p:spPr>
          <a:xfrm rot="16200000">
            <a:off x="2485605" y="3998291"/>
            <a:ext cx="232408" cy="410283"/>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4" name="Arrow: Down 43"/>
          <p:cNvSpPr/>
          <p:nvPr/>
        </p:nvSpPr>
        <p:spPr>
          <a:xfrm rot="16200000">
            <a:off x="3982311" y="4187800"/>
            <a:ext cx="221669" cy="17709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5" name="Arrow: Down 44"/>
          <p:cNvSpPr/>
          <p:nvPr/>
        </p:nvSpPr>
        <p:spPr>
          <a:xfrm rot="16200000">
            <a:off x="4792945" y="4187800"/>
            <a:ext cx="221669" cy="17709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6" name="Arrow: Down 45"/>
          <p:cNvSpPr/>
          <p:nvPr/>
        </p:nvSpPr>
        <p:spPr>
          <a:xfrm rot="16200000">
            <a:off x="6091848" y="3987695"/>
            <a:ext cx="226543" cy="410283"/>
          </a:xfrm>
          <a:prstGeom prst="downArrow">
            <a:avLst>
              <a:gd name="adj1" fmla="val 50000"/>
              <a:gd name="adj2" fmla="val 4837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3" name="Rectangle: Rounded Corners 42"/>
          <p:cNvSpPr/>
          <p:nvPr/>
        </p:nvSpPr>
        <p:spPr>
          <a:xfrm>
            <a:off x="2883923" y="3879131"/>
            <a:ext cx="3037266" cy="754380"/>
          </a:xfrm>
          <a:prstGeom prst="roundRect">
            <a:avLst>
              <a:gd name="adj" fmla="val 9606"/>
            </a:avLst>
          </a:prstGeom>
          <a:noFill/>
          <a:ln w="1905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pic>
        <p:nvPicPr>
          <p:cNvPr id="52" name="Picture 2" descr="ChatGPT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2604" y="5152448"/>
            <a:ext cx="480060" cy="480060"/>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p:cNvSpPr/>
          <p:nvPr/>
        </p:nvSpPr>
        <p:spPr>
          <a:xfrm>
            <a:off x="2955427" y="5044170"/>
            <a:ext cx="993236" cy="617815"/>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Times New Roman" panose="02020603050405020304" pitchFamily="18" charset="0"/>
                <a:cs typeface="Times New Roman" panose="02020603050405020304" pitchFamily="18" charset="0"/>
              </a:rPr>
              <a:t>Mutation</a:t>
            </a:r>
          </a:p>
          <a:p>
            <a:pPr algn="ctr"/>
            <a:r>
              <a:rPr lang="en-US" sz="1200" b="1" dirty="0">
                <a:solidFill>
                  <a:schemeClr val="tx1"/>
                </a:solidFill>
                <a:latin typeface="Times New Roman" panose="02020603050405020304" pitchFamily="18" charset="0"/>
                <a:cs typeface="Times New Roman" panose="02020603050405020304" pitchFamily="18" charset="0"/>
              </a:rPr>
              <a:t>Prompting</a:t>
            </a:r>
          </a:p>
        </p:txBody>
      </p:sp>
      <p:sp>
        <p:nvSpPr>
          <p:cNvPr id="54" name="Rectangle 53"/>
          <p:cNvSpPr/>
          <p:nvPr/>
        </p:nvSpPr>
        <p:spPr>
          <a:xfrm>
            <a:off x="5039384" y="5041614"/>
            <a:ext cx="820741" cy="617815"/>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altLang="zh-CN" sz="1200" b="1" dirty="0">
                <a:solidFill>
                  <a:schemeClr val="tx1"/>
                </a:solidFill>
                <a:latin typeface="Times New Roman" panose="02020603050405020304" pitchFamily="18" charset="0"/>
                <a:cs typeface="Times New Roman" panose="02020603050405020304" pitchFamily="18" charset="0"/>
              </a:rPr>
              <a:t>Parsing</a:t>
            </a:r>
          </a:p>
        </p:txBody>
      </p:sp>
      <p:sp>
        <p:nvSpPr>
          <p:cNvPr id="55" name="Arrow: Down 54"/>
          <p:cNvSpPr/>
          <p:nvPr/>
        </p:nvSpPr>
        <p:spPr>
          <a:xfrm rot="16200000">
            <a:off x="3982311" y="5286005"/>
            <a:ext cx="221669" cy="17709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6" name="Arrow: Down 55"/>
          <p:cNvSpPr/>
          <p:nvPr/>
        </p:nvSpPr>
        <p:spPr>
          <a:xfrm rot="16200000">
            <a:off x="4792945" y="5286005"/>
            <a:ext cx="221669" cy="177095"/>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7" name="Rectangle: Rounded Corners 56"/>
          <p:cNvSpPr/>
          <p:nvPr/>
        </p:nvSpPr>
        <p:spPr>
          <a:xfrm>
            <a:off x="2883923" y="4987431"/>
            <a:ext cx="3037266" cy="754380"/>
          </a:xfrm>
          <a:prstGeom prst="roundRect">
            <a:avLst>
              <a:gd name="adj" fmla="val 9606"/>
            </a:avLst>
          </a:prstGeom>
          <a:noFill/>
          <a:ln w="1905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47" name="Arrow: Bent-Up 46"/>
          <p:cNvSpPr/>
          <p:nvPr/>
        </p:nvSpPr>
        <p:spPr>
          <a:xfrm rot="5400000">
            <a:off x="1822201" y="4452788"/>
            <a:ext cx="611990" cy="1340875"/>
          </a:xfrm>
          <a:prstGeom prst="bentUpArrow">
            <a:avLst>
              <a:gd name="adj1" fmla="val 18429"/>
              <a:gd name="adj2" fmla="val 25000"/>
              <a:gd name="adj3" fmla="val 2500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59" name="Arrow: Down 58"/>
          <p:cNvSpPr/>
          <p:nvPr/>
        </p:nvSpPr>
        <p:spPr>
          <a:xfrm rot="16200000">
            <a:off x="6091849" y="5046208"/>
            <a:ext cx="226543" cy="410283"/>
          </a:xfrm>
          <a:prstGeom prst="downArrow">
            <a:avLst>
              <a:gd name="adj1" fmla="val 50000"/>
              <a:gd name="adj2" fmla="val 48377"/>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0" name="Oval 59"/>
          <p:cNvSpPr/>
          <p:nvPr/>
        </p:nvSpPr>
        <p:spPr>
          <a:xfrm>
            <a:off x="6545546" y="5278416"/>
            <a:ext cx="1082414" cy="306353"/>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61" name="Oval 60"/>
          <p:cNvSpPr/>
          <p:nvPr/>
        </p:nvSpPr>
        <p:spPr>
          <a:xfrm>
            <a:off x="7168938" y="4972063"/>
            <a:ext cx="1036279" cy="306353"/>
          </a:xfrm>
          <a:prstGeom prst="ellipse">
            <a:avLst/>
          </a:prstGeom>
          <a:solidFill>
            <a:schemeClr val="accent3">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65" name="Arrow: Down 64"/>
          <p:cNvSpPr/>
          <p:nvPr/>
        </p:nvSpPr>
        <p:spPr>
          <a:xfrm rot="10800000">
            <a:off x="7147169" y="3313696"/>
            <a:ext cx="268695" cy="357162"/>
          </a:xfrm>
          <a:prstGeom prst="downArrow">
            <a:avLst>
              <a:gd name="adj1" fmla="val 50000"/>
              <a:gd name="adj2" fmla="val 3826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66" name="Oval 65"/>
          <p:cNvSpPr/>
          <p:nvPr/>
        </p:nvSpPr>
        <p:spPr>
          <a:xfrm>
            <a:off x="6605963" y="2695899"/>
            <a:ext cx="1036279" cy="306353"/>
          </a:xfrm>
          <a:prstGeom prst="ellipse">
            <a:avLst/>
          </a:prstGeom>
          <a:solidFill>
            <a:srgbClr val="C90BFD">
              <a:alpha val="69804"/>
            </a:srgb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sp>
        <p:nvSpPr>
          <p:cNvPr id="67" name="Oval 66"/>
          <p:cNvSpPr/>
          <p:nvPr/>
        </p:nvSpPr>
        <p:spPr>
          <a:xfrm>
            <a:off x="7124103" y="2348655"/>
            <a:ext cx="1082414" cy="306353"/>
          </a:xfrm>
          <a:prstGeom prst="ellipse">
            <a:avLst/>
          </a:prstGeom>
          <a:solidFill>
            <a:schemeClr val="accent2">
              <a:lumMod val="60000"/>
              <a:lumOff val="40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latin typeface="Times New Roman" panose="02020603050405020304" pitchFamily="18" charset="0"/>
                <a:cs typeface="Times New Roman" panose="02020603050405020304" pitchFamily="18" charset="0"/>
              </a:rPr>
              <a:t>Heuristic</a:t>
            </a:r>
          </a:p>
        </p:txBody>
      </p:sp>
      <p:pic>
        <p:nvPicPr>
          <p:cNvPr id="2052" name="Picture 4" descr="Computer - Free computer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98277" y="3218842"/>
            <a:ext cx="404894" cy="404894"/>
          </a:xfrm>
          <a:prstGeom prst="rect">
            <a:avLst/>
          </a:prstGeom>
          <a:noFill/>
          <a:extLst>
            <a:ext uri="{909E8E84-426E-40DD-AFC4-6F175D3DCCD1}">
              <a14:hiddenFill xmlns:a14="http://schemas.microsoft.com/office/drawing/2010/main">
                <a:solidFill>
                  <a:srgbClr val="FFFFFF"/>
                </a:solidFill>
              </a14:hiddenFill>
            </a:ext>
          </a:extLst>
        </p:spPr>
      </p:pic>
      <p:sp>
        <p:nvSpPr>
          <p:cNvPr id="72" name="Arrow: Down 71"/>
          <p:cNvSpPr/>
          <p:nvPr/>
        </p:nvSpPr>
        <p:spPr>
          <a:xfrm rot="5400000">
            <a:off x="5153645" y="1924920"/>
            <a:ext cx="232408" cy="1734587"/>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70" name="TextBox 69"/>
          <p:cNvSpPr txBox="1"/>
          <p:nvPr/>
        </p:nvSpPr>
        <p:spPr>
          <a:xfrm>
            <a:off x="7415864" y="3353777"/>
            <a:ext cx="918245" cy="276999"/>
          </a:xfrm>
          <a:prstGeom prst="rect">
            <a:avLst/>
          </a:prstGeom>
          <a:noFill/>
          <a:ln w="28575">
            <a:solidFill>
              <a:srgbClr val="FF0000"/>
            </a:solidFill>
          </a:ln>
        </p:spPr>
        <p:txBody>
          <a:bodyPr wrap="square" rtlCol="0">
            <a:spAutoFit/>
          </a:bodyPr>
          <a:lstStyle>
            <a:defPPr>
              <a:defRPr lang="en-US"/>
            </a:defPPr>
            <a:lvl1pPr>
              <a:defRPr sz="1600" b="1">
                <a:latin typeface="Times New Roman" panose="02020603050405020304" pitchFamily="18" charset="0"/>
                <a:cs typeface="Times New Roman" panose="02020603050405020304" pitchFamily="18" charset="0"/>
              </a:defRPr>
            </a:lvl1pPr>
          </a:lstStyle>
          <a:p>
            <a:r>
              <a:rPr lang="en-US" sz="1200" dirty="0"/>
              <a:t>Evaluation</a:t>
            </a:r>
          </a:p>
        </p:txBody>
      </p:sp>
      <p:sp>
        <p:nvSpPr>
          <p:cNvPr id="74" name="TextBox 73"/>
          <p:cNvSpPr txBox="1"/>
          <p:nvPr/>
        </p:nvSpPr>
        <p:spPr>
          <a:xfrm>
            <a:off x="4742313" y="2200370"/>
            <a:ext cx="1043129" cy="461665"/>
          </a:xfrm>
          <a:prstGeom prst="rect">
            <a:avLst/>
          </a:prstGeom>
          <a:noFill/>
          <a:ln w="28575">
            <a:solidFill>
              <a:srgbClr val="FF0000"/>
            </a:solidFill>
          </a:ln>
        </p:spPr>
        <p:txBody>
          <a:bodyPr wrap="square" rtlCol="0">
            <a:spAutoFit/>
          </a:bodyPr>
          <a:lstStyle>
            <a:defPPr>
              <a:defRPr lang="en-US"/>
            </a:defPPr>
            <a:lvl1pPr>
              <a:defRPr sz="1600" b="1">
                <a:latin typeface="Times New Roman" panose="02020603050405020304" pitchFamily="18" charset="0"/>
                <a:cs typeface="Times New Roman" panose="02020603050405020304" pitchFamily="18" charset="0"/>
              </a:defRPr>
            </a:lvl1pPr>
          </a:lstStyle>
          <a:p>
            <a:r>
              <a:rPr lang="en-US" sz="1200" dirty="0"/>
              <a:t>Population </a:t>
            </a:r>
          </a:p>
          <a:p>
            <a:r>
              <a:rPr lang="en-US" sz="1200" dirty="0"/>
              <a:t>Management</a:t>
            </a:r>
          </a:p>
        </p:txBody>
      </p:sp>
      <p:sp>
        <p:nvSpPr>
          <p:cNvPr id="75" name="TextBox 74"/>
          <p:cNvSpPr txBox="1"/>
          <p:nvPr/>
        </p:nvSpPr>
        <p:spPr>
          <a:xfrm>
            <a:off x="1691854" y="3472913"/>
            <a:ext cx="915412" cy="276999"/>
          </a:xfrm>
          <a:prstGeom prst="rect">
            <a:avLst/>
          </a:prstGeom>
          <a:noFill/>
          <a:ln w="28575">
            <a:solidFill>
              <a:srgbClr val="FF0000"/>
            </a:solidFill>
          </a:ln>
        </p:spPr>
        <p:txBody>
          <a:bodyPr wrap="square" rtlCol="0">
            <a:spAutoFit/>
          </a:bodyPr>
          <a:lstStyle>
            <a:defPPr>
              <a:defRPr lang="en-US"/>
            </a:defPPr>
            <a:lvl1pPr>
              <a:defRPr sz="1600" b="1">
                <a:latin typeface="Times New Roman" panose="02020603050405020304" pitchFamily="18" charset="0"/>
                <a:cs typeface="Times New Roman" panose="02020603050405020304" pitchFamily="18" charset="0"/>
              </a:defRPr>
            </a:lvl1pPr>
          </a:lstStyle>
          <a:p>
            <a:r>
              <a:rPr lang="en-US" sz="1200" dirty="0"/>
              <a:t>Selection</a:t>
            </a:r>
          </a:p>
        </p:txBody>
      </p:sp>
      <p:sp>
        <p:nvSpPr>
          <p:cNvPr id="76" name="TextBox 75"/>
          <p:cNvSpPr txBox="1"/>
          <p:nvPr/>
        </p:nvSpPr>
        <p:spPr>
          <a:xfrm>
            <a:off x="3959766" y="3548485"/>
            <a:ext cx="989486" cy="276999"/>
          </a:xfrm>
          <a:prstGeom prst="rect">
            <a:avLst/>
          </a:prstGeom>
          <a:noFill/>
          <a:ln w="28575">
            <a:solidFill>
              <a:srgbClr val="FF0000"/>
            </a:solidFill>
          </a:ln>
        </p:spPr>
        <p:txBody>
          <a:bodyPr wrap="square" rtlCol="0">
            <a:spAutoFit/>
          </a:bodyPr>
          <a:lstStyle>
            <a:defPPr>
              <a:defRPr lang="en-US"/>
            </a:defPPr>
            <a:lvl1pPr>
              <a:defRPr sz="1600" b="1">
                <a:latin typeface="Times New Roman" panose="02020603050405020304" pitchFamily="18" charset="0"/>
                <a:cs typeface="Times New Roman" panose="02020603050405020304" pitchFamily="18" charset="0"/>
              </a:defRPr>
            </a:lvl1pPr>
          </a:lstStyle>
          <a:p>
            <a:r>
              <a:rPr lang="en-US" sz="1200" dirty="0"/>
              <a:t>Crossover</a:t>
            </a:r>
          </a:p>
        </p:txBody>
      </p:sp>
      <p:sp>
        <p:nvSpPr>
          <p:cNvPr id="77" name="TextBox 76"/>
          <p:cNvSpPr txBox="1"/>
          <p:nvPr/>
        </p:nvSpPr>
        <p:spPr>
          <a:xfrm>
            <a:off x="3987058" y="4671972"/>
            <a:ext cx="973536" cy="276999"/>
          </a:xfrm>
          <a:prstGeom prst="rect">
            <a:avLst/>
          </a:prstGeom>
          <a:noFill/>
          <a:ln w="28575">
            <a:solidFill>
              <a:srgbClr val="FF0000"/>
            </a:solidFill>
          </a:ln>
        </p:spPr>
        <p:txBody>
          <a:bodyPr wrap="square" rtlCol="0">
            <a:spAutoFit/>
          </a:bodyPr>
          <a:lstStyle>
            <a:defPPr>
              <a:defRPr lang="en-US"/>
            </a:defPPr>
            <a:lvl1pPr>
              <a:defRPr sz="1600" b="1">
                <a:latin typeface="Times New Roman" panose="02020603050405020304" pitchFamily="18" charset="0"/>
                <a:cs typeface="Times New Roman" panose="02020603050405020304" pitchFamily="18" charset="0"/>
              </a:defRPr>
            </a:lvl1pPr>
          </a:lstStyle>
          <a:p>
            <a:r>
              <a:rPr lang="en-US" sz="1200" dirty="0"/>
              <a:t>Mutation</a:t>
            </a:r>
          </a:p>
        </p:txBody>
      </p:sp>
      <p:cxnSp>
        <p:nvCxnSpPr>
          <p:cNvPr id="78" name="Connector: Elbow 77"/>
          <p:cNvCxnSpPr>
            <a:stCxn id="70" idx="2"/>
            <a:endCxn id="2052" idx="2"/>
          </p:cNvCxnSpPr>
          <p:nvPr/>
        </p:nvCxnSpPr>
        <p:spPr>
          <a:xfrm rot="16200000" flipH="1">
            <a:off x="8345033" y="3168045"/>
            <a:ext cx="16044" cy="895339"/>
          </a:xfrm>
          <a:prstGeom prst="bentConnector3">
            <a:avLst>
              <a:gd name="adj1" fmla="val 780025"/>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87" name="Connector: Elbow 86"/>
          <p:cNvCxnSpPr>
            <a:stCxn id="2052" idx="0"/>
            <a:endCxn id="70" idx="0"/>
          </p:cNvCxnSpPr>
          <p:nvPr/>
        </p:nvCxnSpPr>
        <p:spPr>
          <a:xfrm rot="16200000" flipH="1" flipV="1">
            <a:off x="8285588" y="2838640"/>
            <a:ext cx="134934" cy="895339"/>
          </a:xfrm>
          <a:prstGeom prst="bentConnector3">
            <a:avLst>
              <a:gd name="adj1" fmla="val -50054"/>
            </a:avLst>
          </a:prstGeom>
          <a:ln w="1905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107" name="Picture 2" descr="ChatGPT - Wikipedi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77182" y="1735399"/>
            <a:ext cx="441930" cy="441930"/>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107"/>
          <p:cNvSpPr/>
          <p:nvPr/>
        </p:nvSpPr>
        <p:spPr>
          <a:xfrm>
            <a:off x="761600" y="1779051"/>
            <a:ext cx="1049171" cy="342900"/>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1200" b="1" dirty="0">
                <a:solidFill>
                  <a:schemeClr val="tx1"/>
                </a:solidFill>
                <a:latin typeface="Times New Roman" panose="02020603050405020304" pitchFamily="18" charset="0"/>
                <a:cs typeface="Times New Roman" panose="02020603050405020304" pitchFamily="18" charset="0"/>
              </a:rPr>
              <a:t>Initialization Prompting</a:t>
            </a:r>
          </a:p>
        </p:txBody>
      </p:sp>
      <p:sp>
        <p:nvSpPr>
          <p:cNvPr id="109" name="Rectangle 108"/>
          <p:cNvSpPr/>
          <p:nvPr/>
        </p:nvSpPr>
        <p:spPr>
          <a:xfrm>
            <a:off x="3165693" y="1779051"/>
            <a:ext cx="820741" cy="342900"/>
          </a:xfrm>
          <a:prstGeom prst="rect">
            <a:avLst/>
          </a:prstGeom>
          <a:solidFill>
            <a:schemeClr val="accent6">
              <a:lumMod val="20000"/>
              <a:lumOff val="80000"/>
            </a:schemeClr>
          </a:solid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r>
              <a:rPr lang="en-US" sz="1200" b="1" dirty="0">
                <a:solidFill>
                  <a:schemeClr val="tx1"/>
                </a:solidFill>
                <a:latin typeface="Times New Roman" panose="02020603050405020304" pitchFamily="18" charset="0"/>
                <a:cs typeface="Times New Roman" panose="02020603050405020304" pitchFamily="18" charset="0"/>
              </a:rPr>
              <a:t>Parsing</a:t>
            </a:r>
          </a:p>
        </p:txBody>
      </p:sp>
      <p:sp>
        <p:nvSpPr>
          <p:cNvPr id="110" name="Arrow: Down 109"/>
          <p:cNvSpPr/>
          <p:nvPr/>
        </p:nvSpPr>
        <p:spPr>
          <a:xfrm rot="16200000">
            <a:off x="1975602" y="1870066"/>
            <a:ext cx="153094" cy="171146"/>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1" name="Arrow: Down 110"/>
          <p:cNvSpPr/>
          <p:nvPr/>
        </p:nvSpPr>
        <p:spPr>
          <a:xfrm rot="16200000">
            <a:off x="2896817" y="1886176"/>
            <a:ext cx="168179" cy="154016"/>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2" name="Rectangle: Rounded Corners 111"/>
          <p:cNvSpPr/>
          <p:nvPr/>
        </p:nvSpPr>
        <p:spPr>
          <a:xfrm>
            <a:off x="605795" y="1720310"/>
            <a:ext cx="3565424" cy="480060"/>
          </a:xfrm>
          <a:prstGeom prst="roundRect">
            <a:avLst>
              <a:gd name="adj" fmla="val 9606"/>
            </a:avLst>
          </a:prstGeom>
          <a:noFill/>
          <a:ln w="1905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Times New Roman" panose="02020603050405020304" pitchFamily="18" charset="0"/>
              <a:cs typeface="Times New Roman" panose="02020603050405020304" pitchFamily="18" charset="0"/>
            </a:endParaRPr>
          </a:p>
        </p:txBody>
      </p:sp>
      <p:sp>
        <p:nvSpPr>
          <p:cNvPr id="113" name="Arrow: Down 112"/>
          <p:cNvSpPr/>
          <p:nvPr/>
        </p:nvSpPr>
        <p:spPr>
          <a:xfrm>
            <a:off x="2096372" y="2229178"/>
            <a:ext cx="739105" cy="133814"/>
          </a:xfrm>
          <a:prstGeom prst="downArrow">
            <a:avLst>
              <a:gd name="adj1" fmla="val 50000"/>
              <a:gd name="adj2" fmla="val 38260"/>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14" name="TextBox 113"/>
          <p:cNvSpPr txBox="1"/>
          <p:nvPr/>
        </p:nvSpPr>
        <p:spPr>
          <a:xfrm>
            <a:off x="1963159" y="1415854"/>
            <a:ext cx="1154426" cy="276999"/>
          </a:xfrm>
          <a:prstGeom prst="rect">
            <a:avLst/>
          </a:prstGeom>
          <a:noFill/>
          <a:ln w="28575">
            <a:solidFill>
              <a:srgbClr val="FF0000"/>
            </a:solidFill>
          </a:ln>
        </p:spPr>
        <p:txBody>
          <a:bodyPr wrap="square" rtlCol="0">
            <a:spAutoFit/>
          </a:bodyPr>
          <a:lstStyle/>
          <a:p>
            <a:r>
              <a:rPr lang="en-US" sz="1200" b="1" dirty="0">
                <a:latin typeface="Times New Roman" panose="02020603050405020304" pitchFamily="18" charset="0"/>
                <a:cs typeface="Times New Roman" panose="02020603050405020304" pitchFamily="18" charset="0"/>
              </a:rPr>
              <a:t>Initialization</a:t>
            </a:r>
          </a:p>
        </p:txBody>
      </p:sp>
      <p:sp>
        <p:nvSpPr>
          <p:cNvPr id="121" name="Slide Number Placeholder 1"/>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26</a:t>
            </a:fld>
            <a:endParaRPr lang="zh-CN" altLang="en-US" dirty="0">
              <a:latin typeface="Times New Roman" panose="02020603050405020304" pitchFamily="18" charset="0"/>
              <a:cs typeface="Times New Roman" panose="02020603050405020304" pitchFamily="18" charset="0"/>
            </a:endParaRPr>
          </a:p>
        </p:txBody>
      </p:sp>
      <p:sp>
        <p:nvSpPr>
          <p:cNvPr id="58" name="Rectangle 57"/>
          <p:cNvSpPr/>
          <p:nvPr/>
        </p:nvSpPr>
        <p:spPr>
          <a:xfrm>
            <a:off x="1502964" y="528593"/>
            <a:ext cx="2658420" cy="715581"/>
          </a:xfrm>
          <a:prstGeom prst="rect">
            <a:avLst/>
          </a:prstGeom>
        </p:spPr>
        <p:txBody>
          <a:bodyPr wrap="none">
            <a:spAutoFit/>
          </a:bodyPr>
          <a:lstStyle/>
          <a:p>
            <a:pPr marL="154305">
              <a:lnSpc>
                <a:spcPct val="150000"/>
              </a:lnSpc>
            </a:pPr>
            <a:r>
              <a:rPr lang="en-US" altLang="zh-CN" sz="2700" dirty="0" err="1">
                <a:solidFill>
                  <a:srgbClr val="982159"/>
                </a:solidFill>
                <a:latin typeface="Times New Roman" panose="02020603050405020304" pitchFamily="18" charset="0"/>
                <a:cs typeface="Times New Roman" panose="02020603050405020304" pitchFamily="18" charset="0"/>
              </a:rPr>
              <a:t>EoH</a:t>
            </a:r>
            <a:r>
              <a:rPr lang="en-US" altLang="zh-CN" sz="2700" dirty="0">
                <a:solidFill>
                  <a:srgbClr val="982159"/>
                </a:solidFill>
                <a:latin typeface="Times New Roman" panose="02020603050405020304" pitchFamily="18" charset="0"/>
                <a:cs typeface="Times New Roman" panose="02020603050405020304" pitchFamily="18" charset="0"/>
              </a:rPr>
              <a:t> Framework</a:t>
            </a:r>
          </a:p>
        </p:txBody>
      </p:sp>
    </p:spTree>
    <p:extLst>
      <p:ext uri="{BB962C8B-B14F-4D97-AF65-F5344CB8AC3E}">
        <p14:creationId xmlns:p14="http://schemas.microsoft.com/office/powerpoint/2010/main" val="719408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0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2"/>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57"/>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82"/>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65"/>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66"/>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52"/>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7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78"/>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87"/>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grpId="0" nodeType="clickEffect">
                                  <p:stCondLst>
                                    <p:cond delay="0"/>
                                  </p:stCondLst>
                                  <p:childTnLst>
                                    <p:set>
                                      <p:cBhvr>
                                        <p:cTn id="118" dur="1" fill="hold">
                                          <p:stCondLst>
                                            <p:cond delay="0"/>
                                          </p:stCondLst>
                                        </p:cTn>
                                        <p:tgtEl>
                                          <p:spTgt spid="72"/>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P spid="81" grpId="0" bldLvl="0" animBg="1"/>
      <p:bldP spid="80" grpId="0" bldLvl="0" animBg="1"/>
      <p:bldP spid="79" grpId="0" bldLvl="0" animBg="1"/>
      <p:bldP spid="6" grpId="0" bldLvl="0" animBg="1"/>
      <p:bldP spid="5" grpId="0" bldLvl="0" animBg="1"/>
      <p:bldP spid="19" grpId="0" bldLvl="0" animBg="1"/>
      <p:bldP spid="20" grpId="0" bldLvl="0" animBg="1"/>
      <p:bldP spid="21" grpId="0" bldLvl="0" animBg="1"/>
      <p:bldP spid="22" grpId="0" bldLvl="0" animBg="1"/>
      <p:bldP spid="23" grpId="0" bldLvl="0" animBg="1"/>
      <p:bldP spid="24" grpId="0" bldLvl="0" animBg="1"/>
      <p:bldP spid="29" grpId="0" bldLvl="0" animBg="1"/>
      <p:bldP spid="30" grpId="0" bldLvl="0" animBg="1"/>
      <p:bldP spid="32" grpId="0" bldLvl="0" animBg="1"/>
      <p:bldP spid="34" grpId="0" bldLvl="0" animBg="1"/>
      <p:bldP spid="33" grpId="0" bldLvl="0" animBg="1"/>
      <p:bldP spid="41" grpId="0" bldLvl="0" animBg="1"/>
      <p:bldP spid="44" grpId="0" bldLvl="0" animBg="1"/>
      <p:bldP spid="45" grpId="0" bldLvl="0" animBg="1"/>
      <p:bldP spid="46" grpId="0" bldLvl="0" animBg="1"/>
      <p:bldP spid="43" grpId="0" bldLvl="0" animBg="1"/>
      <p:bldP spid="53" grpId="0" bldLvl="0" animBg="1"/>
      <p:bldP spid="54" grpId="0" bldLvl="0" animBg="1"/>
      <p:bldP spid="55" grpId="0" bldLvl="0" animBg="1"/>
      <p:bldP spid="56" grpId="0" bldLvl="0" animBg="1"/>
      <p:bldP spid="57" grpId="0" bldLvl="0" animBg="1"/>
      <p:bldP spid="47" grpId="0" bldLvl="0" animBg="1"/>
      <p:bldP spid="59" grpId="0" bldLvl="0" animBg="1"/>
      <p:bldP spid="60" grpId="0" bldLvl="0" animBg="1"/>
      <p:bldP spid="61" grpId="0" bldLvl="0" animBg="1"/>
      <p:bldP spid="65" grpId="0" bldLvl="0" animBg="1"/>
      <p:bldP spid="66" grpId="0" bldLvl="0" animBg="1"/>
      <p:bldP spid="67" grpId="0" bldLvl="0" animBg="1"/>
      <p:bldP spid="72" grpId="0" bldLvl="0" animBg="1"/>
      <p:bldP spid="70" grpId="0" bldLvl="0" animBg="1"/>
      <p:bldP spid="74" grpId="0" bldLvl="0" animBg="1"/>
      <p:bldP spid="75" grpId="0" bldLvl="0" animBg="1"/>
      <p:bldP spid="76" grpId="0" bldLvl="0" animBg="1"/>
      <p:bldP spid="77" grpId="0" bldLvl="0" animBg="1"/>
      <p:bldP spid="108" grpId="0" bldLvl="0" animBg="1"/>
      <p:bldP spid="109" grpId="0" bldLvl="0" animBg="1"/>
      <p:bldP spid="110" grpId="0" bldLvl="0" animBg="1"/>
      <p:bldP spid="111" grpId="0" bldLvl="0" animBg="1"/>
      <p:bldP spid="112" grpId="0" bldLvl="0" animBg="1"/>
      <p:bldP spid="113" grpId="0" bldLvl="0" animBg="1"/>
      <p:bldP spid="114"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85B2EBE-59BD-E886-4ED5-DF655E91FB5C}"/>
              </a:ext>
            </a:extLst>
          </p:cNvPr>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27</a:t>
            </a:fld>
            <a:endParaRPr lang="zh-CN"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0D105E-EC89-4C2E-AA12-9D535A410596}"/>
              </a:ext>
            </a:extLst>
          </p:cNvPr>
          <p:cNvSpPr txBox="1"/>
          <p:nvPr/>
        </p:nvSpPr>
        <p:spPr>
          <a:xfrm>
            <a:off x="328272" y="1082033"/>
            <a:ext cx="6981032" cy="715581"/>
          </a:xfrm>
          <a:prstGeom prst="rect">
            <a:avLst/>
          </a:prstGeom>
          <a:noFill/>
        </p:spPr>
        <p:txBody>
          <a:bodyPr wrap="square" rtlCol="0">
            <a:spAutoFit/>
          </a:bodyPr>
          <a:lstStyle/>
          <a:p>
            <a:pPr marL="154305">
              <a:lnSpc>
                <a:spcPct val="150000"/>
              </a:lnSpc>
            </a:pPr>
            <a:r>
              <a:rPr lang="en-US" altLang="zh-CN" sz="2700" dirty="0">
                <a:solidFill>
                  <a:srgbClr val="982159"/>
                </a:solidFill>
                <a:latin typeface="Times New Roman" panose="02020603050405020304" pitchFamily="18" charset="0"/>
                <a:cs typeface="Times New Roman" panose="02020603050405020304" pitchFamily="18" charset="0"/>
              </a:rPr>
              <a:t>Individual Representation in </a:t>
            </a:r>
            <a:r>
              <a:rPr lang="en-US" altLang="zh-CN" sz="2700" dirty="0" err="1">
                <a:solidFill>
                  <a:srgbClr val="982159"/>
                </a:solidFill>
                <a:latin typeface="Times New Roman" panose="02020603050405020304" pitchFamily="18" charset="0"/>
                <a:cs typeface="Times New Roman" panose="02020603050405020304" pitchFamily="18" charset="0"/>
              </a:rPr>
              <a:t>EoH</a:t>
            </a:r>
            <a:endParaRPr lang="en-US" sz="2700" dirty="0">
              <a:solidFill>
                <a:srgbClr val="982159"/>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DB9127B1-0C0F-FE4C-BFA6-D533ECA407BC}"/>
              </a:ext>
            </a:extLst>
          </p:cNvPr>
          <p:cNvSpPr txBox="1"/>
          <p:nvPr/>
        </p:nvSpPr>
        <p:spPr>
          <a:xfrm>
            <a:off x="362206" y="1916459"/>
            <a:ext cx="3628373" cy="4566891"/>
          </a:xfrm>
          <a:prstGeom prst="rect">
            <a:avLst/>
          </a:prstGeom>
          <a:noFill/>
        </p:spPr>
        <p:txBody>
          <a:bodyPr wrap="square" rtlCol="0">
            <a:spAutoFit/>
          </a:bodyPr>
          <a:lstStyle/>
          <a:p>
            <a:pPr marL="257175" indent="-257175">
              <a:lnSpc>
                <a:spcPct val="150000"/>
              </a:lnSpc>
              <a:buFont typeface="+mj-lt"/>
              <a:buAutoNum type="arabicPeriod"/>
            </a:pPr>
            <a:r>
              <a:rPr lang="en-US" altLang="zh-CN" sz="1600" b="1" dirty="0">
                <a:solidFill>
                  <a:srgbClr val="000000"/>
                </a:solidFill>
                <a:latin typeface="Times New Roman" panose="02020603050405020304" pitchFamily="18" charset="0"/>
                <a:cs typeface="Times New Roman" panose="02020603050405020304" pitchFamily="18" charset="0"/>
              </a:rPr>
              <a:t>A heuristic description (Thought)</a:t>
            </a:r>
          </a:p>
          <a:p>
            <a:pPr marL="557213" indent="-214313">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rPr>
              <a:t>In natural language</a:t>
            </a:r>
            <a:endParaRPr lang="en-US" altLang="zh-CN" sz="1350" dirty="0">
              <a:solidFill>
                <a:srgbClr val="000000"/>
              </a:solidFill>
              <a:latin typeface="Times New Roman" panose="02020603050405020304" pitchFamily="18" charset="0"/>
              <a:cs typeface="Times New Roman" panose="02020603050405020304" pitchFamily="18" charset="0"/>
            </a:endParaRPr>
          </a:p>
          <a:p>
            <a:pPr marL="257175" indent="-257175">
              <a:lnSpc>
                <a:spcPct val="150000"/>
              </a:lnSpc>
              <a:buFont typeface="+mj-lt"/>
              <a:buAutoNum type="arabicPeriod" startAt="2"/>
            </a:pPr>
            <a:r>
              <a:rPr lang="en-US" altLang="zh-CN" b="1" dirty="0">
                <a:solidFill>
                  <a:srgbClr val="000000"/>
                </a:solidFill>
                <a:latin typeface="Times New Roman" panose="02020603050405020304" pitchFamily="18" charset="0"/>
                <a:cs typeface="Times New Roman" panose="02020603050405020304" pitchFamily="18" charset="0"/>
              </a:rPr>
              <a:t>A code block (Code)</a:t>
            </a:r>
          </a:p>
          <a:p>
            <a:pPr marL="557213" indent="-214313">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rPr>
              <a:t>Python code snippet with a predefined function name, specific inputs, and expected outputs</a:t>
            </a:r>
          </a:p>
          <a:p>
            <a:pPr marL="257175" indent="-257175">
              <a:lnSpc>
                <a:spcPct val="150000"/>
              </a:lnSpc>
              <a:buFont typeface="+mj-lt"/>
              <a:buAutoNum type="arabicPeriod" startAt="3"/>
            </a:pPr>
            <a:r>
              <a:rPr lang="en-US" altLang="zh-CN" b="1" dirty="0">
                <a:solidFill>
                  <a:srgbClr val="000000"/>
                </a:solidFill>
                <a:latin typeface="Times New Roman" panose="02020603050405020304" pitchFamily="18" charset="0"/>
                <a:cs typeface="Times New Roman" panose="02020603050405020304" pitchFamily="18" charset="0"/>
              </a:rPr>
              <a:t>A fitness value</a:t>
            </a:r>
          </a:p>
          <a:p>
            <a:pPr marL="557213" indent="-214313">
              <a:lnSpc>
                <a:spcPct val="150000"/>
              </a:lnSpc>
              <a:buFont typeface="Arial" panose="020B0604020202020204" pitchFamily="34" charset="0"/>
              <a:buChar char="•"/>
            </a:pPr>
            <a:r>
              <a:rPr lang="en-US" altLang="zh-CN" dirty="0">
                <a:solidFill>
                  <a:srgbClr val="000000"/>
                </a:solidFill>
                <a:latin typeface="Times New Roman" panose="02020603050405020304" pitchFamily="18" charset="0"/>
                <a:cs typeface="Times New Roman" panose="02020603050405020304" pitchFamily="18" charset="0"/>
              </a:rPr>
              <a:t>Assessment based on performance across various instances.</a:t>
            </a:r>
            <a:endParaRPr lang="zh-CN" altLang="en-US" dirty="0">
              <a:latin typeface="Times New Roman" panose="02020603050405020304" pitchFamily="18" charset="0"/>
              <a:cs typeface="Times New Roman" panose="02020603050405020304" pitchFamily="18" charset="0"/>
            </a:endParaRPr>
          </a:p>
        </p:txBody>
      </p:sp>
      <p:pic>
        <p:nvPicPr>
          <p:cNvPr id="11" name="图片 10">
            <a:extLst>
              <a:ext uri="{FF2B5EF4-FFF2-40B4-BE49-F238E27FC236}">
                <a16:creationId xmlns:a16="http://schemas.microsoft.com/office/drawing/2014/main" id="{284A1F3F-15FD-3B4E-E56A-9F8E941763E1}"/>
              </a:ext>
            </a:extLst>
          </p:cNvPr>
          <p:cNvPicPr>
            <a:picLocks noChangeAspect="1"/>
          </p:cNvPicPr>
          <p:nvPr/>
        </p:nvPicPr>
        <p:blipFill rotWithShape="1">
          <a:blip r:embed="rId3"/>
          <a:srcRect l="756" t="3661" r="17870" b="2625"/>
          <a:stretch/>
        </p:blipFill>
        <p:spPr>
          <a:xfrm>
            <a:off x="4107565" y="2595983"/>
            <a:ext cx="4481981" cy="2523902"/>
          </a:xfrm>
          <a:prstGeom prst="rect">
            <a:avLst/>
          </a:prstGeom>
        </p:spPr>
      </p:pic>
      <p:sp>
        <p:nvSpPr>
          <p:cNvPr id="2" name="TextBox 16">
            <a:extLst>
              <a:ext uri="{FF2B5EF4-FFF2-40B4-BE49-F238E27FC236}">
                <a16:creationId xmlns:a16="http://schemas.microsoft.com/office/drawing/2014/main" id="{C274682D-8C18-BF42-456C-7FD5E23F99FF}"/>
              </a:ext>
            </a:extLst>
          </p:cNvPr>
          <p:cNvSpPr txBox="1"/>
          <p:nvPr/>
        </p:nvSpPr>
        <p:spPr>
          <a:xfrm>
            <a:off x="4666886" y="2215098"/>
            <a:ext cx="3520287" cy="438582"/>
          </a:xfrm>
          <a:prstGeom prst="rect">
            <a:avLst/>
          </a:prstGeom>
          <a:noFill/>
        </p:spPr>
        <p:txBody>
          <a:bodyPr wrap="square" rtlCol="0">
            <a:spAutoFit/>
          </a:bodyPr>
          <a:lstStyle/>
          <a:p>
            <a:pPr algn="just">
              <a:lnSpc>
                <a:spcPct val="150000"/>
              </a:lnSpc>
            </a:pPr>
            <a:r>
              <a:rPr lang="en-US" altLang="zh-CN" sz="1500" dirty="0">
                <a:latin typeface="Times New Roman" panose="02020603050405020304" pitchFamily="18" charset="0"/>
                <a:cs typeface="Times New Roman" panose="02020603050405020304" pitchFamily="18" charset="0"/>
              </a:rPr>
              <a:t>An example on online bin packing problem</a:t>
            </a:r>
          </a:p>
        </p:txBody>
      </p:sp>
      <p:sp>
        <p:nvSpPr>
          <p:cNvPr id="3" name="矩形: 圆角 2">
            <a:extLst>
              <a:ext uri="{FF2B5EF4-FFF2-40B4-BE49-F238E27FC236}">
                <a16:creationId xmlns:a16="http://schemas.microsoft.com/office/drawing/2014/main" id="{4584B6B6-4E70-90F5-CB1B-1BF25CD4B976}"/>
              </a:ext>
            </a:extLst>
          </p:cNvPr>
          <p:cNvSpPr/>
          <p:nvPr/>
        </p:nvSpPr>
        <p:spPr>
          <a:xfrm>
            <a:off x="3918800" y="2106248"/>
            <a:ext cx="4780140" cy="3323274"/>
          </a:xfrm>
          <a:prstGeom prst="roundRect">
            <a:avLst>
              <a:gd name="adj" fmla="val 6849"/>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79868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a16="http://schemas.microsoft.com/office/drawing/2014/main" id="{685B2EBE-59BD-E886-4ED5-DF655E91FB5C}"/>
              </a:ext>
            </a:extLst>
          </p:cNvPr>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28</a:t>
            </a:fld>
            <a:endParaRPr lang="zh-CN" altLang="en-US"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7B0D105E-EC89-4C2E-AA12-9D535A410596}"/>
              </a:ext>
            </a:extLst>
          </p:cNvPr>
          <p:cNvSpPr txBox="1"/>
          <p:nvPr/>
        </p:nvSpPr>
        <p:spPr>
          <a:xfrm>
            <a:off x="404863" y="959644"/>
            <a:ext cx="8110487" cy="715581"/>
          </a:xfrm>
          <a:prstGeom prst="rect">
            <a:avLst/>
          </a:prstGeom>
          <a:noFill/>
        </p:spPr>
        <p:txBody>
          <a:bodyPr wrap="square" rtlCol="0">
            <a:spAutoFit/>
          </a:bodyPr>
          <a:lstStyle/>
          <a:p>
            <a:pPr marL="154305">
              <a:lnSpc>
                <a:spcPct val="150000"/>
              </a:lnSpc>
            </a:pPr>
            <a:r>
              <a:rPr lang="en-US" sz="2700" dirty="0">
                <a:solidFill>
                  <a:srgbClr val="982159"/>
                </a:solidFill>
                <a:latin typeface="Times New Roman" panose="02020603050405020304" pitchFamily="18" charset="0"/>
                <a:cs typeface="Times New Roman" panose="02020603050405020304" pitchFamily="18" charset="0"/>
              </a:rPr>
              <a:t>Generate New Heuristic by Prompting LLM</a:t>
            </a:r>
          </a:p>
        </p:txBody>
      </p:sp>
      <p:pic>
        <p:nvPicPr>
          <p:cNvPr id="4" name="图片 3">
            <a:extLst>
              <a:ext uri="{FF2B5EF4-FFF2-40B4-BE49-F238E27FC236}">
                <a16:creationId xmlns:a16="http://schemas.microsoft.com/office/drawing/2014/main" id="{884FC376-C41D-BE06-26A7-D0880081D9D0}"/>
              </a:ext>
            </a:extLst>
          </p:cNvPr>
          <p:cNvPicPr>
            <a:picLocks noChangeAspect="1"/>
          </p:cNvPicPr>
          <p:nvPr/>
        </p:nvPicPr>
        <p:blipFill rotWithShape="1">
          <a:blip r:embed="rId3"/>
          <a:srcRect t="344" b="-1"/>
          <a:stretch/>
        </p:blipFill>
        <p:spPr>
          <a:xfrm>
            <a:off x="3690086" y="2047903"/>
            <a:ext cx="4845386" cy="3076892"/>
          </a:xfrm>
          <a:prstGeom prst="rect">
            <a:avLst/>
          </a:prstGeom>
        </p:spPr>
      </p:pic>
      <p:sp>
        <p:nvSpPr>
          <p:cNvPr id="8" name="文本框 7">
            <a:extLst>
              <a:ext uri="{FF2B5EF4-FFF2-40B4-BE49-F238E27FC236}">
                <a16:creationId xmlns:a16="http://schemas.microsoft.com/office/drawing/2014/main" id="{53BFCBEF-F48C-D871-3A66-D23E3C08A9A6}"/>
              </a:ext>
            </a:extLst>
          </p:cNvPr>
          <p:cNvSpPr txBox="1"/>
          <p:nvPr/>
        </p:nvSpPr>
        <p:spPr>
          <a:xfrm>
            <a:off x="522160" y="1897177"/>
            <a:ext cx="3217843" cy="4108817"/>
          </a:xfrm>
          <a:prstGeom prst="rect">
            <a:avLst/>
          </a:prstGeom>
          <a:noFill/>
        </p:spPr>
        <p:txBody>
          <a:bodyPr wrap="square">
            <a:spAutoFit/>
          </a:bodyPr>
          <a:lstStyle/>
          <a:p>
            <a:pPr marL="257175" indent="-257175" algn="just">
              <a:lnSpc>
                <a:spcPct val="150000"/>
              </a:lnSpc>
              <a:buFont typeface="Wingdings" panose="05000000000000000000" pitchFamily="2" charset="2"/>
              <a:buChar char="q"/>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LLM Prompt strategies: </a:t>
            </a:r>
          </a:p>
          <a:p>
            <a:pPr marL="411480" indent="-257175" algn="just">
              <a:lnSpc>
                <a:spcPct val="150000"/>
              </a:lnSpc>
              <a:buFont typeface="Wingdings" panose="05000000000000000000" pitchFamily="2" charset="2"/>
              <a:buChar char="v"/>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Initialization (I1)</a:t>
            </a:r>
          </a:p>
          <a:p>
            <a:pPr marL="411480" indent="-257175" algn="just">
              <a:lnSpc>
                <a:spcPct val="150000"/>
              </a:lnSpc>
              <a:buFont typeface="Wingdings" panose="05000000000000000000" pitchFamily="2" charset="2"/>
              <a:buChar char="v"/>
            </a:pPr>
            <a:r>
              <a:rPr lang="en-US" altLang="zh-CN"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Genetic   operator (E1, E2, M1, M2, S1)</a:t>
            </a:r>
          </a:p>
          <a:p>
            <a:pPr marL="257175" indent="-257175" algn="just">
              <a:lnSpc>
                <a:spcPct val="150000"/>
              </a:lnSpc>
              <a:buFont typeface="Wingdings" panose="05000000000000000000" pitchFamily="2" charset="2"/>
              <a:buChar char="q"/>
            </a:pPr>
            <a:r>
              <a:rPr lang="en-US" altLang="zh-CN" sz="15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Prompt consists of f</a:t>
            </a:r>
            <a:r>
              <a:rPr lang="en-US" altLang="zh-CN" sz="1500" dirty="0">
                <a:solidFill>
                  <a:srgbClr val="000000"/>
                </a:solidFill>
                <a:latin typeface="Times New Roman" panose="02020603050405020304" pitchFamily="18" charset="0"/>
                <a:cs typeface="Times New Roman" panose="02020603050405020304" pitchFamily="18" charset="0"/>
              </a:rPr>
              <a:t>ive components:</a:t>
            </a:r>
            <a:endParaRPr lang="en-US" altLang="zh-CN" sz="1500" dirty="0">
              <a:latin typeface="Times New Roman" panose="02020603050405020304" pitchFamily="18" charset="0"/>
              <a:cs typeface="Times New Roman" panose="02020603050405020304" pitchFamily="18" charset="0"/>
            </a:endParaRPr>
          </a:p>
          <a:p>
            <a:pPr marL="411480" indent="-257175" algn="just">
              <a:lnSpc>
                <a:spcPct val="150000"/>
              </a:lnSpc>
              <a:buFont typeface="Wingdings" panose="05000000000000000000" pitchFamily="2" charset="2"/>
              <a:buChar char="v"/>
            </a:pPr>
            <a:r>
              <a:rPr lang="en-US" altLang="zh-CN" dirty="0">
                <a:solidFill>
                  <a:srgbClr val="BF8040"/>
                </a:solidFill>
                <a:effectLst/>
                <a:latin typeface="Times New Roman" panose="02020603050405020304" pitchFamily="18" charset="0"/>
                <a:cs typeface="Times New Roman" panose="02020603050405020304" pitchFamily="18" charset="0"/>
              </a:rPr>
              <a:t>A description of the task</a:t>
            </a:r>
            <a:endParaRPr lang="en-US" altLang="zh-CN" dirty="0">
              <a:solidFill>
                <a:srgbClr val="000000"/>
              </a:solidFill>
              <a:effectLst/>
              <a:latin typeface="Times New Roman" panose="02020603050405020304" pitchFamily="18" charset="0"/>
              <a:cs typeface="Times New Roman" panose="02020603050405020304" pitchFamily="18" charset="0"/>
            </a:endParaRPr>
          </a:p>
          <a:p>
            <a:pPr marL="411480" indent="-257175" algn="just">
              <a:lnSpc>
                <a:spcPct val="150000"/>
              </a:lnSpc>
              <a:buFont typeface="Wingdings" panose="05000000000000000000" pitchFamily="2" charset="2"/>
              <a:buChar char="v"/>
            </a:pPr>
            <a:r>
              <a:rPr lang="en-US" altLang="zh-CN" dirty="0">
                <a:solidFill>
                  <a:schemeClr val="accent6">
                    <a:lumMod val="75000"/>
                  </a:schemeClr>
                </a:solidFill>
                <a:effectLst/>
                <a:latin typeface="Times New Roman" panose="02020603050405020304" pitchFamily="18" charset="0"/>
                <a:cs typeface="Times New Roman" panose="02020603050405020304" pitchFamily="18" charset="0"/>
              </a:rPr>
              <a:t>Parent heuristic(s)</a:t>
            </a:r>
          </a:p>
          <a:p>
            <a:pPr marL="411480" indent="-257175" algn="just">
              <a:lnSpc>
                <a:spcPct val="150000"/>
              </a:lnSpc>
              <a:buFont typeface="Wingdings" panose="05000000000000000000" pitchFamily="2" charset="2"/>
              <a:buChar char="v"/>
            </a:pPr>
            <a:r>
              <a:rPr lang="en-US" altLang="zh-CN" dirty="0">
                <a:effectLst/>
                <a:latin typeface="Times New Roman" panose="02020603050405020304" pitchFamily="18" charset="0"/>
                <a:cs typeface="Times New Roman" panose="02020603050405020304" pitchFamily="18" charset="0"/>
              </a:rPr>
              <a:t>Operator-specific prompts</a:t>
            </a:r>
          </a:p>
          <a:p>
            <a:pPr marL="411480" indent="-257175" algn="just">
              <a:lnSpc>
                <a:spcPct val="150000"/>
              </a:lnSpc>
              <a:buFont typeface="Wingdings" panose="05000000000000000000" pitchFamily="2" charset="2"/>
              <a:buChar char="v"/>
            </a:pPr>
            <a:r>
              <a:rPr lang="en-US" altLang="zh-CN" dirty="0">
                <a:solidFill>
                  <a:srgbClr val="5C60F6"/>
                </a:solidFill>
                <a:latin typeface="Times New Roman" panose="02020603050405020304" pitchFamily="18" charset="0"/>
                <a:cs typeface="Times New Roman" panose="02020603050405020304" pitchFamily="18" charset="0"/>
              </a:rPr>
              <a:t>E</a:t>
            </a:r>
            <a:r>
              <a:rPr lang="en-US" altLang="zh-CN" dirty="0">
                <a:solidFill>
                  <a:srgbClr val="5C60F6"/>
                </a:solidFill>
                <a:effectLst/>
                <a:latin typeface="Times New Roman" panose="02020603050405020304" pitchFamily="18" charset="0"/>
                <a:cs typeface="Times New Roman" panose="02020603050405020304" pitchFamily="18" charset="0"/>
              </a:rPr>
              <a:t>xpected outputs</a:t>
            </a:r>
          </a:p>
          <a:p>
            <a:pPr marL="411480" indent="-257175" algn="just">
              <a:lnSpc>
                <a:spcPct val="150000"/>
              </a:lnSpc>
              <a:buFont typeface="Wingdings" panose="05000000000000000000" pitchFamily="2" charset="2"/>
              <a:buChar char="v"/>
            </a:pPr>
            <a:r>
              <a:rPr lang="en-US" altLang="zh-CN" dirty="0">
                <a:solidFill>
                  <a:srgbClr val="C90BFD"/>
                </a:solidFill>
                <a:latin typeface="Times New Roman" panose="02020603050405020304" pitchFamily="18" charset="0"/>
                <a:cs typeface="Times New Roman" panose="02020603050405020304" pitchFamily="18" charset="0"/>
              </a:rPr>
              <a:t>Notes</a:t>
            </a:r>
          </a:p>
        </p:txBody>
      </p:sp>
    </p:spTree>
    <p:extLst>
      <p:ext uri="{BB962C8B-B14F-4D97-AF65-F5344CB8AC3E}">
        <p14:creationId xmlns:p14="http://schemas.microsoft.com/office/powerpoint/2010/main" val="232252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50031" y="1379951"/>
            <a:ext cx="8643938" cy="4371975"/>
          </a:xfrm>
          <a:prstGeom prst="rect">
            <a:avLst/>
          </a:prstGeom>
        </p:spPr>
      </p:pic>
      <p:sp>
        <p:nvSpPr>
          <p:cNvPr id="5" name="Slide Number Placeholder 1">
            <a:extLst>
              <a:ext uri="{FF2B5EF4-FFF2-40B4-BE49-F238E27FC236}">
                <a16:creationId xmlns:a16="http://schemas.microsoft.com/office/drawing/2014/main" id="{685B2EBE-59BD-E886-4ED5-DF655E91FB5C}"/>
              </a:ext>
            </a:extLst>
          </p:cNvPr>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29</a:t>
            </a:fld>
            <a:endParaRPr lang="zh-CN" altLang="en-US"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2836A9CF-1E71-2F1B-A99B-B478BCF78003}"/>
              </a:ext>
            </a:extLst>
          </p:cNvPr>
          <p:cNvSpPr txBox="1"/>
          <p:nvPr/>
        </p:nvSpPr>
        <p:spPr>
          <a:xfrm>
            <a:off x="971116" y="5634711"/>
            <a:ext cx="7043532" cy="369332"/>
          </a:xfrm>
          <a:prstGeom prst="rect">
            <a:avLst/>
          </a:prstGeom>
          <a:noFill/>
        </p:spPr>
        <p:txBody>
          <a:bodyPr wrap="square">
            <a:spAutoFit/>
          </a:bodyPr>
          <a:lstStyle/>
          <a:p>
            <a:pPr marL="205740" indent="-171450" algn="just">
              <a:spcBef>
                <a:spcPts val="450"/>
              </a:spcBef>
              <a:buFont typeface="Wingdings" panose="05000000000000000000" pitchFamily="2" charset="2"/>
              <a:buChar char="q"/>
            </a:pPr>
            <a:r>
              <a:rPr lang="en-US" altLang="zh-CN" sz="900" dirty="0">
                <a:latin typeface="Times New Roman" panose="02020603050405020304" pitchFamily="18" charset="0"/>
                <a:cs typeface="Times New Roman" panose="02020603050405020304" pitchFamily="18" charset="0"/>
                <a:sym typeface="+mn-ea"/>
              </a:rPr>
              <a:t>Fei Liu, </a:t>
            </a:r>
            <a:r>
              <a:rPr lang="en-US" altLang="zh-CN" sz="900" dirty="0" err="1">
                <a:latin typeface="Times New Roman" panose="02020603050405020304" pitchFamily="18" charset="0"/>
                <a:cs typeface="Times New Roman" panose="02020603050405020304" pitchFamily="18" charset="0"/>
                <a:sym typeface="+mn-ea"/>
              </a:rPr>
              <a:t>Xialiang</a:t>
            </a:r>
            <a:r>
              <a:rPr lang="en-US" altLang="zh-CN" sz="900" dirty="0">
                <a:latin typeface="Times New Roman" panose="02020603050405020304" pitchFamily="18" charset="0"/>
                <a:cs typeface="Times New Roman" panose="02020603050405020304" pitchFamily="18" charset="0"/>
                <a:sym typeface="+mn-ea"/>
              </a:rPr>
              <a:t> Tong, </a:t>
            </a:r>
            <a:r>
              <a:rPr lang="en-US" altLang="zh-CN" sz="900" dirty="0" err="1">
                <a:latin typeface="Times New Roman" panose="02020603050405020304" pitchFamily="18" charset="0"/>
                <a:cs typeface="Times New Roman" panose="02020603050405020304" pitchFamily="18" charset="0"/>
                <a:sym typeface="+mn-ea"/>
              </a:rPr>
              <a:t>Mingxuan</a:t>
            </a:r>
            <a:r>
              <a:rPr lang="en-US" altLang="zh-CN" sz="900" dirty="0">
                <a:latin typeface="Times New Roman" panose="02020603050405020304" pitchFamily="18" charset="0"/>
                <a:cs typeface="Times New Roman" panose="02020603050405020304" pitchFamily="18" charset="0"/>
                <a:sym typeface="+mn-ea"/>
              </a:rPr>
              <a:t> Yuan, Xi Lin, Fu Luo, </a:t>
            </a:r>
            <a:r>
              <a:rPr lang="en-US" altLang="zh-CN" sz="900" dirty="0" err="1">
                <a:latin typeface="Times New Roman" panose="02020603050405020304" pitchFamily="18" charset="0"/>
                <a:cs typeface="Times New Roman" panose="02020603050405020304" pitchFamily="18" charset="0"/>
                <a:sym typeface="+mn-ea"/>
              </a:rPr>
              <a:t>Zhenkun</a:t>
            </a:r>
            <a:r>
              <a:rPr lang="en-US" altLang="zh-CN" sz="900" dirty="0">
                <a:latin typeface="Times New Roman" panose="02020603050405020304" pitchFamily="18" charset="0"/>
                <a:cs typeface="Times New Roman" panose="02020603050405020304" pitchFamily="18" charset="0"/>
                <a:sym typeface="+mn-ea"/>
              </a:rPr>
              <a:t> Wang, </a:t>
            </a:r>
            <a:r>
              <a:rPr lang="en-US" altLang="zh-CN" sz="900" dirty="0" err="1">
                <a:latin typeface="Times New Roman" panose="02020603050405020304" pitchFamily="18" charset="0"/>
                <a:cs typeface="Times New Roman" panose="02020603050405020304" pitchFamily="18" charset="0"/>
                <a:sym typeface="+mn-ea"/>
              </a:rPr>
              <a:t>Zhichao</a:t>
            </a:r>
            <a:r>
              <a:rPr lang="en-US" altLang="zh-CN" sz="900" dirty="0">
                <a:latin typeface="Times New Roman" panose="02020603050405020304" pitchFamily="18" charset="0"/>
                <a:cs typeface="Times New Roman" panose="02020603050405020304" pitchFamily="18" charset="0"/>
                <a:sym typeface="+mn-ea"/>
              </a:rPr>
              <a:t> Lu, and </a:t>
            </a:r>
            <a:r>
              <a:rPr lang="en-US" altLang="zh-CN" sz="900" dirty="0" err="1">
                <a:latin typeface="Times New Roman" panose="02020603050405020304" pitchFamily="18" charset="0"/>
                <a:cs typeface="Times New Roman" panose="02020603050405020304" pitchFamily="18" charset="0"/>
                <a:sym typeface="+mn-ea"/>
              </a:rPr>
              <a:t>Qingfu</a:t>
            </a:r>
            <a:r>
              <a:rPr lang="en-US" altLang="zh-CN" sz="900" dirty="0">
                <a:latin typeface="Times New Roman" panose="02020603050405020304" pitchFamily="18" charset="0"/>
                <a:cs typeface="Times New Roman" panose="02020603050405020304" pitchFamily="18" charset="0"/>
                <a:sym typeface="+mn-ea"/>
              </a:rPr>
              <a:t> Zhang, “Evolution of Heuristics: Towards Efficient Automatic Algorithm Design Using Large Language Model”, ICML (2024).</a:t>
            </a:r>
          </a:p>
        </p:txBody>
      </p:sp>
      <p:sp>
        <p:nvSpPr>
          <p:cNvPr id="7" name="TextBox 6">
            <a:extLst>
              <a:ext uri="{FF2B5EF4-FFF2-40B4-BE49-F238E27FC236}">
                <a16:creationId xmlns:a16="http://schemas.microsoft.com/office/drawing/2014/main" id="{7B0D105E-EC89-4C2E-AA12-9D535A410596}"/>
              </a:ext>
            </a:extLst>
          </p:cNvPr>
          <p:cNvSpPr txBox="1"/>
          <p:nvPr/>
        </p:nvSpPr>
        <p:spPr>
          <a:xfrm>
            <a:off x="250030" y="797167"/>
            <a:ext cx="8265320" cy="715581"/>
          </a:xfrm>
          <a:prstGeom prst="rect">
            <a:avLst/>
          </a:prstGeom>
          <a:noFill/>
        </p:spPr>
        <p:txBody>
          <a:bodyPr wrap="square" rtlCol="0">
            <a:spAutoFit/>
          </a:bodyPr>
          <a:lstStyle/>
          <a:p>
            <a:pPr marL="154305">
              <a:lnSpc>
                <a:spcPct val="150000"/>
              </a:lnSpc>
            </a:pPr>
            <a:r>
              <a:rPr lang="en-US" altLang="zh-CN" sz="2700" dirty="0">
                <a:solidFill>
                  <a:srgbClr val="982159"/>
                </a:solidFill>
                <a:latin typeface="Times New Roman" panose="02020603050405020304" pitchFamily="18" charset="0"/>
                <a:cs typeface="Times New Roman" panose="02020603050405020304" pitchFamily="18" charset="0"/>
              </a:rPr>
              <a:t>Illustration of Heuristic Generation in </a:t>
            </a:r>
            <a:r>
              <a:rPr lang="en-US" altLang="zh-CN" sz="2700" dirty="0" err="1">
                <a:solidFill>
                  <a:srgbClr val="982159"/>
                </a:solidFill>
                <a:latin typeface="Times New Roman" panose="02020603050405020304" pitchFamily="18" charset="0"/>
                <a:cs typeface="Times New Roman" panose="02020603050405020304" pitchFamily="18" charset="0"/>
              </a:rPr>
              <a:t>EoH</a:t>
            </a:r>
            <a:r>
              <a:rPr lang="en-US" altLang="zh-CN" sz="2700" dirty="0">
                <a:solidFill>
                  <a:srgbClr val="982159"/>
                </a:solidFill>
                <a:latin typeface="Times New Roman" panose="02020603050405020304" pitchFamily="18" charset="0"/>
                <a:cs typeface="Times New Roman" panose="02020603050405020304" pitchFamily="18" charset="0"/>
              </a:rPr>
              <a:t> on Online BP</a:t>
            </a:r>
            <a:endParaRPr lang="en-US" sz="2700" dirty="0">
              <a:solidFill>
                <a:srgbClr val="982159"/>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77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141730" y="1214755"/>
            <a:ext cx="4446857" cy="2401228"/>
          </a:xfrm>
          <a:prstGeom prst="rect">
            <a:avLst/>
          </a:prstGeom>
        </p:spPr>
      </p:pic>
      <p:sp>
        <p:nvSpPr>
          <p:cNvPr id="4" name="Slide Number Placeholder 3"/>
          <p:cNvSpPr>
            <a:spLocks noGrp="1"/>
          </p:cNvSpPr>
          <p:nvPr>
            <p:ph type="sldNum" sz="quarter" idx="12"/>
          </p:nvPr>
        </p:nvSpPr>
        <p:spPr/>
        <p:txBody>
          <a:bodyPr/>
          <a:lstStyle/>
          <a:p>
            <a:pPr>
              <a:defRPr/>
            </a:pPr>
            <a:fld id="{9FEEDDC7-1821-409A-B657-D68E1847FA43}" type="slidenum">
              <a:rPr lang="en-GB" smtClean="0"/>
              <a:pPr>
                <a:defRPr/>
              </a:pPr>
              <a:t>3</a:t>
            </a:fld>
            <a:r>
              <a:rPr lang="en-GB" dirty="0"/>
              <a:t>	</a:t>
            </a:r>
          </a:p>
        </p:txBody>
      </p:sp>
      <p:pic>
        <p:nvPicPr>
          <p:cNvPr id="6" name="Picture 5"/>
          <p:cNvPicPr>
            <a:picLocks noChangeAspect="1"/>
          </p:cNvPicPr>
          <p:nvPr/>
        </p:nvPicPr>
        <p:blipFill>
          <a:blip r:embed="rId3"/>
          <a:stretch>
            <a:fillRect/>
          </a:stretch>
        </p:blipFill>
        <p:spPr>
          <a:xfrm>
            <a:off x="4475914" y="3783954"/>
            <a:ext cx="2828792" cy="1697275"/>
          </a:xfrm>
          <a:prstGeom prst="rect">
            <a:avLst/>
          </a:prstGeom>
        </p:spPr>
      </p:pic>
      <p:pic>
        <p:nvPicPr>
          <p:cNvPr id="7" name="Picture 6"/>
          <p:cNvPicPr>
            <a:picLocks noChangeAspect="1"/>
          </p:cNvPicPr>
          <p:nvPr/>
        </p:nvPicPr>
        <p:blipFill>
          <a:blip r:embed="rId4"/>
          <a:stretch>
            <a:fillRect/>
          </a:stretch>
        </p:blipFill>
        <p:spPr>
          <a:xfrm>
            <a:off x="1598343" y="3807042"/>
            <a:ext cx="2315410" cy="1736558"/>
          </a:xfrm>
          <a:prstGeom prst="rect">
            <a:avLst/>
          </a:prstGeom>
        </p:spPr>
      </p:pic>
      <p:cxnSp>
        <p:nvCxnSpPr>
          <p:cNvPr id="8" name="Straight Arrow Connector 7"/>
          <p:cNvCxnSpPr/>
          <p:nvPr/>
        </p:nvCxnSpPr>
        <p:spPr>
          <a:xfrm flipH="1" flipV="1">
            <a:off x="1664406" y="1608605"/>
            <a:ext cx="2183284" cy="4137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3" name="TextBox 12"/>
          <p:cNvSpPr txBox="1"/>
          <p:nvPr/>
        </p:nvSpPr>
        <p:spPr>
          <a:xfrm>
            <a:off x="1268013" y="1346385"/>
            <a:ext cx="1184940" cy="369332"/>
          </a:xfrm>
          <a:prstGeom prst="rect">
            <a:avLst/>
          </a:prstGeom>
          <a:noFill/>
        </p:spPr>
        <p:txBody>
          <a:bodyPr wrap="none" rtlCol="0">
            <a:spAutoFit/>
          </a:bodyPr>
          <a:lstStyle/>
          <a:p>
            <a:r>
              <a:rPr lang="en-US" altLang="zh-CN" b="1" dirty="0">
                <a:solidFill>
                  <a:srgbClr val="FF0000"/>
                </a:solidFill>
              </a:rPr>
              <a:t>My office</a:t>
            </a:r>
            <a:endParaRPr lang="zh-CN" altLang="en-US" b="1" dirty="0">
              <a:solidFill>
                <a:srgbClr val="FF0000"/>
              </a:solidFill>
            </a:endParaRPr>
          </a:p>
        </p:txBody>
      </p:sp>
    </p:spTree>
    <p:extLst>
      <p:ext uri="{BB962C8B-B14F-4D97-AF65-F5344CB8AC3E}">
        <p14:creationId xmlns:p14="http://schemas.microsoft.com/office/powerpoint/2010/main" val="14442805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30</a:t>
            </a:fld>
            <a:endParaRPr lang="zh-CN" alt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322043" y="928688"/>
            <a:ext cx="6981032" cy="715581"/>
          </a:xfrm>
          <a:prstGeom prst="rect">
            <a:avLst/>
          </a:prstGeom>
          <a:noFill/>
        </p:spPr>
        <p:txBody>
          <a:bodyPr wrap="square" rtlCol="0">
            <a:spAutoFit/>
          </a:bodyPr>
          <a:lstStyle/>
          <a:p>
            <a:pPr marL="154305">
              <a:lnSpc>
                <a:spcPct val="150000"/>
              </a:lnSpc>
            </a:pPr>
            <a:r>
              <a:rPr lang="en-US" altLang="zh-CN" sz="2700" dirty="0">
                <a:solidFill>
                  <a:srgbClr val="982159"/>
                </a:solidFill>
                <a:latin typeface="Times New Roman" panose="02020603050405020304" pitchFamily="18" charset="0"/>
                <a:cs typeface="Times New Roman" panose="02020603050405020304" pitchFamily="18" charset="0"/>
              </a:rPr>
              <a:t>Illustration of Heuristic Evolution on Online BP </a:t>
            </a:r>
            <a:endParaRPr lang="en-US" sz="2700" dirty="0">
              <a:solidFill>
                <a:srgbClr val="982159"/>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2"/>
          <a:stretch>
            <a:fillRect/>
          </a:stretch>
        </p:blipFill>
        <p:spPr>
          <a:xfrm>
            <a:off x="685952" y="1546502"/>
            <a:ext cx="7424586" cy="4154768"/>
          </a:xfrm>
          <a:prstGeom prst="rect">
            <a:avLst/>
          </a:prstGeom>
        </p:spPr>
      </p:pic>
    </p:spTree>
    <p:extLst>
      <p:ext uri="{BB962C8B-B14F-4D97-AF65-F5344CB8AC3E}">
        <p14:creationId xmlns:p14="http://schemas.microsoft.com/office/powerpoint/2010/main" val="2989202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圆角 25">
            <a:extLst>
              <a:ext uri="{FF2B5EF4-FFF2-40B4-BE49-F238E27FC236}">
                <a16:creationId xmlns:a16="http://schemas.microsoft.com/office/drawing/2014/main" id="{8A5BFB0B-583D-DC67-E4E8-B1506EC6F917}"/>
              </a:ext>
            </a:extLst>
          </p:cNvPr>
          <p:cNvSpPr/>
          <p:nvPr/>
        </p:nvSpPr>
        <p:spPr>
          <a:xfrm>
            <a:off x="5904056" y="1843660"/>
            <a:ext cx="2725521" cy="3780850"/>
          </a:xfrm>
          <a:prstGeom prst="roundRect">
            <a:avLst>
              <a:gd name="adj" fmla="val 5403"/>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圆角 24">
            <a:extLst>
              <a:ext uri="{FF2B5EF4-FFF2-40B4-BE49-F238E27FC236}">
                <a16:creationId xmlns:a16="http://schemas.microsoft.com/office/drawing/2014/main" id="{C351B499-3081-5AB2-15EA-C21F362A7E81}"/>
              </a:ext>
            </a:extLst>
          </p:cNvPr>
          <p:cNvSpPr/>
          <p:nvPr/>
        </p:nvSpPr>
        <p:spPr>
          <a:xfrm>
            <a:off x="3084471" y="1843661"/>
            <a:ext cx="2725521" cy="3780850"/>
          </a:xfrm>
          <a:prstGeom prst="roundRect">
            <a:avLst>
              <a:gd name="adj" fmla="val 5403"/>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7C479846-1EA0-6B4F-A1A7-A81C893F00E9}"/>
              </a:ext>
            </a:extLst>
          </p:cNvPr>
          <p:cNvSpPr/>
          <p:nvPr/>
        </p:nvSpPr>
        <p:spPr>
          <a:xfrm>
            <a:off x="264886" y="1843662"/>
            <a:ext cx="2725521" cy="3780850"/>
          </a:xfrm>
          <a:prstGeom prst="roundRect">
            <a:avLst>
              <a:gd name="adj" fmla="val 5403"/>
            </a:avLst>
          </a:prstGeom>
          <a:solidFill>
            <a:schemeClr val="bg1">
              <a:lumMod val="95000"/>
            </a:schemeClr>
          </a:solidFill>
          <a:ln w="19050">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Slide Number Placeholder 1">
            <a:extLst>
              <a:ext uri="{FF2B5EF4-FFF2-40B4-BE49-F238E27FC236}">
                <a16:creationId xmlns:a16="http://schemas.microsoft.com/office/drawing/2014/main" id="{685B2EBE-59BD-E886-4ED5-DF655E91FB5C}"/>
              </a:ext>
            </a:extLst>
          </p:cNvPr>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31</a:t>
            </a:fld>
            <a:endParaRPr lang="zh-CN" altLang="en-US" dirty="0">
              <a:latin typeface="Times New Roman" panose="02020603050405020304" pitchFamily="18" charset="0"/>
              <a:cs typeface="Times New Roman" panose="02020603050405020304" pitchFamily="18" charset="0"/>
            </a:endParaRPr>
          </a:p>
        </p:txBody>
      </p:sp>
      <p:sp>
        <p:nvSpPr>
          <p:cNvPr id="3" name="文本框 2">
            <a:extLst>
              <a:ext uri="{FF2B5EF4-FFF2-40B4-BE49-F238E27FC236}">
                <a16:creationId xmlns:a16="http://schemas.microsoft.com/office/drawing/2014/main" id="{5AD36A73-7279-4D35-A581-DF13EE4C4CB7}"/>
              </a:ext>
            </a:extLst>
          </p:cNvPr>
          <p:cNvSpPr txBox="1"/>
          <p:nvPr/>
        </p:nvSpPr>
        <p:spPr>
          <a:xfrm>
            <a:off x="4160073" y="370013"/>
            <a:ext cx="633507" cy="369332"/>
          </a:xfrm>
          <a:prstGeom prst="rect">
            <a:avLst/>
          </a:prstGeom>
          <a:noFill/>
        </p:spPr>
        <p:txBody>
          <a:bodyPr wrap="none" rtlCol="0">
            <a:spAutoFit/>
          </a:bodyPr>
          <a:lstStyle/>
          <a:p>
            <a:r>
              <a:rPr lang="en-US" altLang="zh-CN" b="1" dirty="0"/>
              <a:t>TSP</a:t>
            </a:r>
            <a:endParaRPr lang="zh-CN" altLang="en-US" b="1" dirty="0"/>
          </a:p>
        </p:txBody>
      </p:sp>
      <p:sp>
        <p:nvSpPr>
          <p:cNvPr id="4" name="文本框 3">
            <a:extLst>
              <a:ext uri="{FF2B5EF4-FFF2-40B4-BE49-F238E27FC236}">
                <a16:creationId xmlns:a16="http://schemas.microsoft.com/office/drawing/2014/main" id="{6E2B3DF7-4B9B-49B1-414E-18875D746E7C}"/>
              </a:ext>
            </a:extLst>
          </p:cNvPr>
          <p:cNvSpPr txBox="1"/>
          <p:nvPr/>
        </p:nvSpPr>
        <p:spPr>
          <a:xfrm>
            <a:off x="5936965" y="332656"/>
            <a:ext cx="2659702" cy="369332"/>
          </a:xfrm>
          <a:prstGeom prst="rect">
            <a:avLst/>
          </a:prstGeom>
          <a:noFill/>
        </p:spPr>
        <p:txBody>
          <a:bodyPr wrap="none" rtlCol="0">
            <a:spAutoFit/>
          </a:bodyPr>
          <a:lstStyle/>
          <a:p>
            <a:r>
              <a:rPr lang="en-US" altLang="zh-CN" b="1" dirty="0"/>
              <a:t>Bayesian Optimization</a:t>
            </a:r>
            <a:endParaRPr lang="zh-CN" altLang="en-US" b="1" dirty="0"/>
          </a:p>
        </p:txBody>
      </p:sp>
      <p:pic>
        <p:nvPicPr>
          <p:cNvPr id="9" name="图片 8">
            <a:extLst>
              <a:ext uri="{FF2B5EF4-FFF2-40B4-BE49-F238E27FC236}">
                <a16:creationId xmlns:a16="http://schemas.microsoft.com/office/drawing/2014/main" id="{EDE111D5-A72A-96B6-979F-F90FAFA0A2EC}"/>
              </a:ext>
            </a:extLst>
          </p:cNvPr>
          <p:cNvPicPr>
            <a:picLocks noChangeAspect="1"/>
          </p:cNvPicPr>
          <p:nvPr/>
        </p:nvPicPr>
        <p:blipFill>
          <a:blip r:embed="rId3"/>
          <a:stretch>
            <a:fillRect/>
          </a:stretch>
        </p:blipFill>
        <p:spPr>
          <a:xfrm>
            <a:off x="3165341" y="3677778"/>
            <a:ext cx="2520420" cy="1729910"/>
          </a:xfrm>
          <a:prstGeom prst="rect">
            <a:avLst/>
          </a:prstGeom>
        </p:spPr>
      </p:pic>
      <p:pic>
        <p:nvPicPr>
          <p:cNvPr id="11" name="图片 10">
            <a:extLst>
              <a:ext uri="{FF2B5EF4-FFF2-40B4-BE49-F238E27FC236}">
                <a16:creationId xmlns:a16="http://schemas.microsoft.com/office/drawing/2014/main" id="{478C304F-112D-88D2-9A16-A80E190D04AD}"/>
              </a:ext>
            </a:extLst>
          </p:cNvPr>
          <p:cNvPicPr>
            <a:picLocks noChangeAspect="1"/>
          </p:cNvPicPr>
          <p:nvPr/>
        </p:nvPicPr>
        <p:blipFill>
          <a:blip r:embed="rId4"/>
          <a:stretch>
            <a:fillRect/>
          </a:stretch>
        </p:blipFill>
        <p:spPr>
          <a:xfrm>
            <a:off x="6061785" y="3667794"/>
            <a:ext cx="2377231" cy="1747868"/>
          </a:xfrm>
          <a:prstGeom prst="rect">
            <a:avLst/>
          </a:prstGeom>
        </p:spPr>
      </p:pic>
      <p:sp>
        <p:nvSpPr>
          <p:cNvPr id="14" name="文本框 13">
            <a:extLst>
              <a:ext uri="{FF2B5EF4-FFF2-40B4-BE49-F238E27FC236}">
                <a16:creationId xmlns:a16="http://schemas.microsoft.com/office/drawing/2014/main" id="{0360DF27-D8F0-ED4D-F81B-B4180FBF9C59}"/>
              </a:ext>
            </a:extLst>
          </p:cNvPr>
          <p:cNvSpPr txBox="1"/>
          <p:nvPr/>
        </p:nvSpPr>
        <p:spPr>
          <a:xfrm>
            <a:off x="3244351" y="2187603"/>
            <a:ext cx="2469486" cy="1200329"/>
          </a:xfrm>
          <a:prstGeom prst="rect">
            <a:avLst/>
          </a:prstGeom>
          <a:solidFill>
            <a:schemeClr val="accent3">
              <a:lumMod val="40000"/>
              <a:lumOff val="60000"/>
            </a:schemeClr>
          </a:solidFill>
        </p:spPr>
        <p:txBody>
          <a:bodyPr wrap="square" rtlCol="0">
            <a:spAutoFit/>
          </a:bodyPr>
          <a:lstStyle>
            <a:defPPr>
              <a:defRPr lang="en-US"/>
            </a:defPPr>
            <a:lvl1pPr algn="just">
              <a:defRPr/>
            </a:lvl1pPr>
          </a:lstStyle>
          <a:p>
            <a:pPr algn="l"/>
            <a:r>
              <a:rPr lang="en-US" altLang="zh-CN" dirty="0" err="1"/>
              <a:t>EoH</a:t>
            </a:r>
            <a:r>
              <a:rPr lang="en-US" altLang="zh-CN" dirty="0"/>
              <a:t> beats 10+ Human-designed and model-based algorithms on TSP</a:t>
            </a:r>
            <a:endParaRPr lang="zh-CN" altLang="en-US" dirty="0"/>
          </a:p>
        </p:txBody>
      </p:sp>
      <p:sp>
        <p:nvSpPr>
          <p:cNvPr id="15" name="文本框 14">
            <a:extLst>
              <a:ext uri="{FF2B5EF4-FFF2-40B4-BE49-F238E27FC236}">
                <a16:creationId xmlns:a16="http://schemas.microsoft.com/office/drawing/2014/main" id="{433F3497-DF0A-3128-753A-45194E1FD20E}"/>
              </a:ext>
            </a:extLst>
          </p:cNvPr>
          <p:cNvSpPr txBox="1"/>
          <p:nvPr/>
        </p:nvSpPr>
        <p:spPr>
          <a:xfrm>
            <a:off x="6002079" y="2187603"/>
            <a:ext cx="2580228" cy="1200329"/>
          </a:xfrm>
          <a:prstGeom prst="rect">
            <a:avLst/>
          </a:prstGeom>
          <a:solidFill>
            <a:schemeClr val="accent3">
              <a:lumMod val="40000"/>
              <a:lumOff val="60000"/>
            </a:schemeClr>
          </a:solidFill>
        </p:spPr>
        <p:txBody>
          <a:bodyPr wrap="square" rtlCol="0">
            <a:spAutoFit/>
          </a:bodyPr>
          <a:lstStyle>
            <a:defPPr>
              <a:defRPr lang="en-US"/>
            </a:defPPr>
            <a:lvl1pPr algn="just">
              <a:defRPr/>
            </a:lvl1pPr>
          </a:lstStyle>
          <a:p>
            <a:pPr algn="l"/>
            <a:r>
              <a:rPr lang="en-US" altLang="zh-CN" dirty="0" err="1"/>
              <a:t>EoH</a:t>
            </a:r>
            <a:r>
              <a:rPr lang="en-US" altLang="zh-CN" dirty="0"/>
              <a:t> outperforms Human-designed cost-aware Bayesian optimization algorithms</a:t>
            </a:r>
            <a:endParaRPr lang="zh-CN" altLang="en-US" dirty="0"/>
          </a:p>
        </p:txBody>
      </p:sp>
      <p:sp>
        <p:nvSpPr>
          <p:cNvPr id="17" name="文本框 16">
            <a:extLst>
              <a:ext uri="{FF2B5EF4-FFF2-40B4-BE49-F238E27FC236}">
                <a16:creationId xmlns:a16="http://schemas.microsoft.com/office/drawing/2014/main" id="{07961051-1157-78EF-F93B-028C43206009}"/>
              </a:ext>
            </a:extLst>
          </p:cNvPr>
          <p:cNvSpPr txBox="1"/>
          <p:nvPr/>
        </p:nvSpPr>
        <p:spPr>
          <a:xfrm>
            <a:off x="571915" y="381585"/>
            <a:ext cx="2287806" cy="369332"/>
          </a:xfrm>
          <a:prstGeom prst="rect">
            <a:avLst/>
          </a:prstGeom>
          <a:noFill/>
        </p:spPr>
        <p:txBody>
          <a:bodyPr wrap="none" rtlCol="0">
            <a:spAutoFit/>
          </a:bodyPr>
          <a:lstStyle/>
          <a:p>
            <a:r>
              <a:rPr lang="en-US" altLang="zh-CN" b="1" dirty="0"/>
              <a:t>Online Bin Packing</a:t>
            </a:r>
            <a:endParaRPr lang="zh-CN" altLang="en-US" b="1" dirty="0"/>
          </a:p>
        </p:txBody>
      </p:sp>
      <p:sp>
        <p:nvSpPr>
          <p:cNvPr id="18" name="文本框 17">
            <a:extLst>
              <a:ext uri="{FF2B5EF4-FFF2-40B4-BE49-F238E27FC236}">
                <a16:creationId xmlns:a16="http://schemas.microsoft.com/office/drawing/2014/main" id="{59216E4A-5F95-F68F-676C-1634C00CAA09}"/>
              </a:ext>
            </a:extLst>
          </p:cNvPr>
          <p:cNvSpPr txBox="1"/>
          <p:nvPr/>
        </p:nvSpPr>
        <p:spPr>
          <a:xfrm>
            <a:off x="518830" y="2199565"/>
            <a:ext cx="2297137" cy="1200329"/>
          </a:xfrm>
          <a:prstGeom prst="rect">
            <a:avLst/>
          </a:prstGeom>
          <a:solidFill>
            <a:schemeClr val="accent3">
              <a:lumMod val="40000"/>
              <a:lumOff val="60000"/>
            </a:schemeClr>
          </a:solidFill>
        </p:spPr>
        <p:txBody>
          <a:bodyPr wrap="square" rtlCol="0">
            <a:spAutoFit/>
          </a:bodyPr>
          <a:lstStyle/>
          <a:p>
            <a:r>
              <a:rPr lang="en-US" altLang="zh-CN" dirty="0" err="1"/>
              <a:t>EoH</a:t>
            </a:r>
            <a:r>
              <a:rPr lang="en-US" altLang="zh-CN" dirty="0"/>
              <a:t> beats Human-designed algorithm and google method on OBP</a:t>
            </a:r>
            <a:endParaRPr lang="zh-CN" altLang="en-US" dirty="0"/>
          </a:p>
        </p:txBody>
      </p:sp>
      <p:pic>
        <p:nvPicPr>
          <p:cNvPr id="20" name="图片 19">
            <a:extLst>
              <a:ext uri="{FF2B5EF4-FFF2-40B4-BE49-F238E27FC236}">
                <a16:creationId xmlns:a16="http://schemas.microsoft.com/office/drawing/2014/main" id="{CC2AA980-0962-3973-11F3-2EE0C9EB68C6}"/>
              </a:ext>
            </a:extLst>
          </p:cNvPr>
          <p:cNvPicPr>
            <a:picLocks noChangeAspect="1"/>
          </p:cNvPicPr>
          <p:nvPr/>
        </p:nvPicPr>
        <p:blipFill>
          <a:blip r:embed="rId5"/>
          <a:stretch>
            <a:fillRect/>
          </a:stretch>
        </p:blipFill>
        <p:spPr>
          <a:xfrm>
            <a:off x="448744" y="3659820"/>
            <a:ext cx="2410977" cy="1747868"/>
          </a:xfrm>
          <a:prstGeom prst="rect">
            <a:avLst/>
          </a:prstGeom>
        </p:spPr>
      </p:pic>
      <p:sp>
        <p:nvSpPr>
          <p:cNvPr id="21" name="矩形: 圆角 20">
            <a:extLst>
              <a:ext uri="{FF2B5EF4-FFF2-40B4-BE49-F238E27FC236}">
                <a16:creationId xmlns:a16="http://schemas.microsoft.com/office/drawing/2014/main" id="{1A3AD95D-B271-BEF8-4B4E-C708CC238A8E}"/>
              </a:ext>
            </a:extLst>
          </p:cNvPr>
          <p:cNvSpPr/>
          <p:nvPr/>
        </p:nvSpPr>
        <p:spPr>
          <a:xfrm>
            <a:off x="2492006" y="3612412"/>
            <a:ext cx="367715" cy="1834116"/>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9F7B8605-28A2-D377-6F1A-8B14DB081D77}"/>
              </a:ext>
            </a:extLst>
          </p:cNvPr>
          <p:cNvSpPr/>
          <p:nvPr/>
        </p:nvSpPr>
        <p:spPr>
          <a:xfrm>
            <a:off x="3105531" y="5227232"/>
            <a:ext cx="2612126" cy="199361"/>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圆角 22">
            <a:extLst>
              <a:ext uri="{FF2B5EF4-FFF2-40B4-BE49-F238E27FC236}">
                <a16:creationId xmlns:a16="http://schemas.microsoft.com/office/drawing/2014/main" id="{6C83138D-4795-A55E-C9A7-6F3F7A8CB820}"/>
              </a:ext>
            </a:extLst>
          </p:cNvPr>
          <p:cNvSpPr/>
          <p:nvPr/>
        </p:nvSpPr>
        <p:spPr>
          <a:xfrm>
            <a:off x="7999910" y="3649117"/>
            <a:ext cx="439106" cy="1813469"/>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 name="Picture 2" descr="https://www.researchgate.net/profile/Hebert-Perez-Roses/publication/251573416/figure/fig1/AS:298122283634689@1448089299412/A-simple-flow-shop-scheduling-problem-with-3-jobs-and-3-machines_W640.jpg">
            <a:extLst>
              <a:ext uri="{FF2B5EF4-FFF2-40B4-BE49-F238E27FC236}">
                <a16:creationId xmlns:a16="http://schemas.microsoft.com/office/drawing/2014/main" id="{5A689FFC-B574-6AEE-7698-FCA789DC6E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8954" y="881659"/>
            <a:ext cx="1613727" cy="6394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Travelling Salesman Problem. Greedy Algorithm | by Dhayaalan Raju |  IVYMobility TechBytes | Medium">
            <a:extLst>
              <a:ext uri="{FF2B5EF4-FFF2-40B4-BE49-F238E27FC236}">
                <a16:creationId xmlns:a16="http://schemas.microsoft.com/office/drawing/2014/main" id="{6EEE531B-75FE-8D64-D20A-13E6CB80D1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6949" y="878660"/>
            <a:ext cx="1412437" cy="8144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D17DDA7-6B43-B309-385D-FE3D0AED64A2}"/>
              </a:ext>
            </a:extLst>
          </p:cNvPr>
          <p:cNvPicPr>
            <a:picLocks noChangeAspect="1"/>
          </p:cNvPicPr>
          <p:nvPr/>
        </p:nvPicPr>
        <p:blipFill>
          <a:blip r:embed="rId8"/>
          <a:stretch>
            <a:fillRect/>
          </a:stretch>
        </p:blipFill>
        <p:spPr>
          <a:xfrm>
            <a:off x="6804248" y="988341"/>
            <a:ext cx="1129187" cy="777983"/>
          </a:xfrm>
          <a:prstGeom prst="rect">
            <a:avLst/>
          </a:prstGeom>
        </p:spPr>
      </p:pic>
    </p:spTree>
    <p:extLst>
      <p:ext uri="{BB962C8B-B14F-4D97-AF65-F5344CB8AC3E}">
        <p14:creationId xmlns:p14="http://schemas.microsoft.com/office/powerpoint/2010/main" val="40136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P spid="3" grpId="0"/>
      <p:bldP spid="4" grpId="0"/>
      <p:bldP spid="14" grpId="0" animBg="1"/>
      <p:bldP spid="15" grpId="0" animBg="1"/>
      <p:bldP spid="17" grpId="0"/>
      <p:bldP spid="18" grpId="0" animBg="1"/>
      <p:bldP spid="21" grpId="0" animBg="1"/>
      <p:bldP spid="22" grpId="0" animBg="1"/>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
          <p:cNvSpPr>
            <a:spLocks noGrp="1"/>
          </p:cNvSpPr>
          <p:nvPr>
            <p:ph type="sldNum" sz="quarter" idx="12"/>
          </p:nvPr>
        </p:nvSpPr>
        <p:spPr/>
        <p:txBody>
          <a:bodyPr/>
          <a:lstStyle/>
          <a:p>
            <a:fld id="{5CCBC317-5B01-43CD-AAB6-A32FB5AFBC0C}" type="slidenum">
              <a:rPr lang="zh-CN" altLang="en-US" smtClean="0">
                <a:latin typeface="Times New Roman" panose="02020603050405020304" pitchFamily="18" charset="0"/>
                <a:cs typeface="Times New Roman" panose="02020603050405020304" pitchFamily="18" charset="0"/>
              </a:rPr>
              <a:t>32</a:t>
            </a:fld>
            <a:endParaRPr lang="zh-CN" altLang="en-US" dirty="0">
              <a:latin typeface="Times New Roman" panose="02020603050405020304" pitchFamily="18" charset="0"/>
              <a:cs typeface="Times New Roman" panose="02020603050405020304" pitchFamily="18" charset="0"/>
            </a:endParaRPr>
          </a:p>
        </p:txBody>
      </p:sp>
      <p:sp>
        <p:nvSpPr>
          <p:cNvPr id="76" name="TextBox 75"/>
          <p:cNvSpPr txBox="1"/>
          <p:nvPr/>
        </p:nvSpPr>
        <p:spPr>
          <a:xfrm>
            <a:off x="368617" y="1592291"/>
            <a:ext cx="4461478" cy="553998"/>
          </a:xfrm>
          <a:prstGeom prst="rect">
            <a:avLst/>
          </a:prstGeom>
          <a:noFill/>
        </p:spPr>
        <p:txBody>
          <a:bodyPr wrap="none" rtlCol="0">
            <a:spAutoFit/>
          </a:bodyPr>
          <a:lstStyle/>
          <a:p>
            <a:r>
              <a:rPr lang="en-US" sz="3000" dirty="0">
                <a:latin typeface="Times New Roman" panose="02020603050405020304" pitchFamily="18" charset="0"/>
                <a:cs typeface="Times New Roman" panose="02020603050405020304" pitchFamily="18" charset="0"/>
              </a:rPr>
              <a:t>Open-Source EoH Platform</a:t>
            </a:r>
          </a:p>
        </p:txBody>
      </p:sp>
      <p:pic>
        <p:nvPicPr>
          <p:cNvPr id="2" name="图片 1"/>
          <p:cNvPicPr>
            <a:picLocks noChangeAspect="1"/>
          </p:cNvPicPr>
          <p:nvPr/>
        </p:nvPicPr>
        <p:blipFill>
          <a:blip r:embed="rId2"/>
          <a:stretch>
            <a:fillRect/>
          </a:stretch>
        </p:blipFill>
        <p:spPr>
          <a:xfrm>
            <a:off x="368617" y="2376011"/>
            <a:ext cx="4203383" cy="2989898"/>
          </a:xfrm>
          <a:prstGeom prst="rect">
            <a:avLst/>
          </a:prstGeom>
        </p:spPr>
      </p:pic>
      <p:sp>
        <p:nvSpPr>
          <p:cNvPr id="8" name="文本框 7"/>
          <p:cNvSpPr txBox="1"/>
          <p:nvPr/>
        </p:nvSpPr>
        <p:spPr>
          <a:xfrm>
            <a:off x="4829652" y="2479358"/>
            <a:ext cx="2801779" cy="1477328"/>
          </a:xfrm>
          <a:prstGeom prst="rect">
            <a:avLst/>
          </a:prstGeom>
          <a:noFill/>
        </p:spPr>
        <p:txBody>
          <a:bodyPr wrap="square" rtlCol="0" anchor="t">
            <a:spAutoFit/>
          </a:bodyPr>
          <a:lstStyle/>
          <a:p>
            <a:r>
              <a:rPr lang="en-US" altLang="zh-CN" b="1" dirty="0" err="1">
                <a:latin typeface="Times New Roman" panose="02020603050405020304" pitchFamily="18" charset="0"/>
                <a:cs typeface="Times New Roman" panose="02020603050405020304" pitchFamily="18" charset="0"/>
                <a:sym typeface="+mn-ea"/>
              </a:rPr>
              <a:t>EoH</a:t>
            </a:r>
            <a:r>
              <a:rPr lang="en-US" altLang="zh-CN" b="1" dirty="0">
                <a:latin typeface="Times New Roman" panose="02020603050405020304" pitchFamily="18" charset="0"/>
                <a:cs typeface="Times New Roman" panose="02020603050405020304" pitchFamily="18" charset="0"/>
                <a:sym typeface="+mn-ea"/>
              </a:rPr>
              <a:t> Platform:</a:t>
            </a:r>
          </a:p>
          <a:p>
            <a:r>
              <a:rPr lang="zh-CN" altLang="en-US" dirty="0">
                <a:latin typeface="Times New Roman" panose="02020603050405020304" pitchFamily="18" charset="0"/>
                <a:cs typeface="Times New Roman" panose="02020603050405020304" pitchFamily="18" charset="0"/>
                <a:sym typeface="+mn-ea"/>
                <a:hlinkClick r:id="rId3"/>
              </a:rPr>
              <a:t>https://github.com/FeiLiu36/EoH</a:t>
            </a:r>
            <a:endParaRPr lang="en-US" altLang="zh-CN" dirty="0">
              <a:latin typeface="Times New Roman" panose="02020603050405020304" pitchFamily="18" charset="0"/>
              <a:cs typeface="Times New Roman" panose="02020603050405020304" pitchFamily="18" charset="0"/>
              <a:sym typeface="+mn-ea"/>
            </a:endParaRPr>
          </a:p>
          <a:p>
            <a:endParaRPr lang="zh-CN" altLang="en-US" dirty="0">
              <a:latin typeface="Times New Roman" panose="02020603050405020304" pitchFamily="18" charset="0"/>
              <a:cs typeface="Times New Roman" panose="02020603050405020304" pitchFamily="18" charset="0"/>
              <a:sym typeface="+mn-ea"/>
            </a:endParaRPr>
          </a:p>
          <a:p>
            <a:r>
              <a:rPr lang="en-US" altLang="zh-CN" dirty="0">
                <a:latin typeface="Times New Roman" panose="02020603050405020304" pitchFamily="18" charset="0"/>
                <a:cs typeface="Times New Roman" panose="02020603050405020304" pitchFamily="18" charset="0"/>
                <a:sym typeface="+mn-ea"/>
              </a:rPr>
              <a:t> </a:t>
            </a:r>
          </a:p>
        </p:txBody>
      </p:sp>
      <p:sp>
        <p:nvSpPr>
          <p:cNvPr id="10" name="文本框 9"/>
          <p:cNvSpPr txBox="1"/>
          <p:nvPr/>
        </p:nvSpPr>
        <p:spPr>
          <a:xfrm>
            <a:off x="4829651" y="3112770"/>
            <a:ext cx="3752850" cy="3139321"/>
          </a:xfrm>
          <a:prstGeom prst="rect">
            <a:avLst/>
          </a:prstGeom>
          <a:noFill/>
        </p:spPr>
        <p:txBody>
          <a:bodyPr wrap="square" rtlCol="0">
            <a:spAutoFit/>
          </a:bodyPr>
          <a:lstStyle/>
          <a:p>
            <a:endParaRPr lang="en-US" altLang="zh-CN"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Create best-known heuristics in 30 minutes on your personal computer</a:t>
            </a:r>
          </a:p>
          <a:p>
            <a:pPr marL="214313"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Propose and test your new heuristic search methods</a:t>
            </a:r>
          </a:p>
          <a:p>
            <a:pPr marL="214313"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Apply on your application scenarios</a:t>
            </a:r>
          </a:p>
          <a:p>
            <a:pPr marL="214313"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marL="214313" indent="-214313">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126733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HK" dirty="0"/>
              <a:t>Conclusions </a:t>
            </a:r>
            <a:endParaRPr lang="en-US" dirty="0"/>
          </a:p>
        </p:txBody>
      </p:sp>
      <p:sp>
        <p:nvSpPr>
          <p:cNvPr id="4" name="Content Placeholder 3"/>
          <p:cNvSpPr>
            <a:spLocks noGrp="1"/>
          </p:cNvSpPr>
          <p:nvPr>
            <p:ph idx="1"/>
          </p:nvPr>
        </p:nvSpPr>
        <p:spPr/>
        <p:txBody>
          <a:bodyPr/>
          <a:lstStyle/>
          <a:p>
            <a:r>
              <a:rPr lang="en-HK" dirty="0"/>
              <a:t>EC+LLM:  very promising way for automatic algorithm design. </a:t>
            </a:r>
          </a:p>
          <a:p>
            <a:endParaRPr lang="en-HK" dirty="0"/>
          </a:p>
          <a:p>
            <a:r>
              <a:rPr lang="en-HK" dirty="0"/>
              <a:t>Long term version: A major tool for </a:t>
            </a:r>
            <a:r>
              <a:rPr lang="en-HK" dirty="0" err="1"/>
              <a:t>alg</a:t>
            </a:r>
            <a:r>
              <a:rPr lang="en-HK" dirty="0"/>
              <a:t> design. Human-computer interaction. AI generates algorithms and provides math analysis. </a:t>
            </a:r>
          </a:p>
          <a:p>
            <a:endParaRPr lang="en-HK" dirty="0"/>
          </a:p>
          <a:p>
            <a:r>
              <a:rPr lang="en-HK" dirty="0"/>
              <a:t>Key issues: </a:t>
            </a:r>
          </a:p>
          <a:p>
            <a:pPr lvl="1"/>
            <a:r>
              <a:rPr lang="en-HK" dirty="0"/>
              <a:t>how to define, study and understand </a:t>
            </a:r>
            <a:r>
              <a:rPr lang="en-HK" dirty="0" err="1"/>
              <a:t>alg</a:t>
            </a:r>
            <a:r>
              <a:rPr lang="en-HK" dirty="0"/>
              <a:t> spaces? </a:t>
            </a:r>
          </a:p>
          <a:p>
            <a:pPr lvl="1"/>
            <a:r>
              <a:rPr lang="en-HK" dirty="0"/>
              <a:t>how to understand the role of LLM and EC in </a:t>
            </a:r>
            <a:r>
              <a:rPr lang="en-HK" dirty="0" err="1"/>
              <a:t>alg</a:t>
            </a:r>
            <a:r>
              <a:rPr lang="en-HK" dirty="0"/>
              <a:t> design? </a:t>
            </a:r>
          </a:p>
          <a:p>
            <a:pPr lvl="1"/>
            <a:r>
              <a:rPr lang="en-HK" dirty="0"/>
              <a:t>how to understand differences btw </a:t>
            </a:r>
            <a:r>
              <a:rPr lang="en-HK" dirty="0" err="1"/>
              <a:t>alg</a:t>
            </a:r>
            <a:r>
              <a:rPr lang="en-HK" dirty="0"/>
              <a:t> design and traditional opt?</a:t>
            </a:r>
          </a:p>
          <a:p>
            <a:pPr lvl="1"/>
            <a:r>
              <a:rPr lang="en-HK" dirty="0"/>
              <a:t>Fine tuned  LLM…… </a:t>
            </a:r>
          </a:p>
        </p:txBody>
      </p:sp>
      <p:sp>
        <p:nvSpPr>
          <p:cNvPr id="2" name="Slide Number Placeholder 1"/>
          <p:cNvSpPr>
            <a:spLocks noGrp="1"/>
          </p:cNvSpPr>
          <p:nvPr>
            <p:ph type="sldNum" sz="quarter" idx="12"/>
          </p:nvPr>
        </p:nvSpPr>
        <p:spPr/>
        <p:txBody>
          <a:bodyPr/>
          <a:lstStyle/>
          <a:p>
            <a:pPr>
              <a:defRPr/>
            </a:pPr>
            <a:fld id="{83E1A4F4-0CF6-4FC5-988E-AA3ACC77BF7D}" type="slidenum">
              <a:rPr lang="en-GB" smtClean="0"/>
              <a:t>33</a:t>
            </a:fld>
            <a:r>
              <a:rPr lang="en-GB"/>
              <a:t>	</a:t>
            </a:r>
          </a:p>
        </p:txBody>
      </p:sp>
    </p:spTree>
    <p:extLst>
      <p:ext uri="{BB962C8B-B14F-4D97-AF65-F5344CB8AC3E}">
        <p14:creationId xmlns:p14="http://schemas.microsoft.com/office/powerpoint/2010/main" val="2709874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sz="2700" dirty="0"/>
              <a:t>Optimization and Learning Group</a:t>
            </a:r>
            <a:br>
              <a:rPr lang="en-US" altLang="zh-CN" dirty="0"/>
            </a:br>
            <a:endParaRPr lang="zh-CN" altLang="en-US" dirty="0"/>
          </a:p>
        </p:txBody>
      </p:sp>
      <p:sp>
        <p:nvSpPr>
          <p:cNvPr id="3" name="Content Placeholder 2"/>
          <p:cNvSpPr>
            <a:spLocks noGrp="1"/>
          </p:cNvSpPr>
          <p:nvPr>
            <p:ph idx="1"/>
          </p:nvPr>
        </p:nvSpPr>
        <p:spPr>
          <a:xfrm>
            <a:off x="477516" y="4365104"/>
            <a:ext cx="8065144" cy="2962059"/>
          </a:xfrm>
        </p:spPr>
        <p:txBody>
          <a:bodyPr>
            <a:normAutofit/>
          </a:bodyPr>
          <a:lstStyle/>
          <a:p>
            <a:pPr marL="0" indent="0">
              <a:buNone/>
            </a:pPr>
            <a:endParaRPr lang="en-US" altLang="zh-CN" dirty="0"/>
          </a:p>
          <a:p>
            <a:r>
              <a:rPr lang="en-US" altLang="zh-CN" dirty="0"/>
              <a:t>Sponsored by RGC, GRF, ITF, ANR, NFSC, MOT, Huawei, </a:t>
            </a:r>
            <a:r>
              <a:rPr lang="en-US" altLang="zh-CN" dirty="0" err="1"/>
              <a:t>CityU</a:t>
            </a:r>
            <a:r>
              <a:rPr lang="en-US" altLang="zh-CN" dirty="0"/>
              <a:t>,…</a:t>
            </a:r>
          </a:p>
          <a:p>
            <a:r>
              <a:rPr lang="en-US" altLang="zh-CN" dirty="0"/>
              <a:t>Research Areas:  </a:t>
            </a:r>
            <a:r>
              <a:rPr lang="en-US" altLang="zh-CN" dirty="0" err="1"/>
              <a:t>Metahursitics</a:t>
            </a:r>
            <a:r>
              <a:rPr lang="en-US" altLang="zh-CN" dirty="0"/>
              <a:t>, Optimization, Machine learning, </a:t>
            </a:r>
            <a:r>
              <a:rPr lang="en-US" altLang="zh-CN" dirty="0" err="1"/>
              <a:t>Multiobjective</a:t>
            </a:r>
            <a:r>
              <a:rPr lang="en-US" altLang="zh-CN" dirty="0"/>
              <a:t> Opt.  Interface btw AI and Heuristics. </a:t>
            </a:r>
          </a:p>
          <a:p>
            <a:pPr marL="0" indent="0">
              <a:buNone/>
            </a:pPr>
            <a:r>
              <a:rPr lang="en-US" altLang="zh-CN" sz="1800" dirty="0"/>
              <a:t>    </a:t>
            </a:r>
          </a:p>
          <a:p>
            <a:pPr marL="0" indent="0">
              <a:buNone/>
            </a:pPr>
            <a:endParaRPr lang="en-US" altLang="zh-CN" dirty="0"/>
          </a:p>
          <a:p>
            <a:endParaRPr lang="en-US" altLang="zh-CN" dirty="0"/>
          </a:p>
          <a:p>
            <a:pPr marL="342900" lvl="1" indent="0">
              <a:buNone/>
            </a:pPr>
            <a:endParaRPr lang="en-US" altLang="zh-CN" dirty="0"/>
          </a:p>
          <a:p>
            <a:pPr marL="342900" lvl="1" indent="0">
              <a:buNone/>
            </a:pPr>
            <a:endParaRPr lang="zh-CN" altLang="en-US" dirty="0"/>
          </a:p>
        </p:txBody>
      </p:sp>
      <p:pic>
        <p:nvPicPr>
          <p:cNvPr id="1026" name="4F1CB33E-7942-4AC4-83F2-FC8AD6CFBA1D" descr="491f51ba9f8e12f87f1cae5284897c2a.JPG">
            <a:extLst>
              <a:ext uri="{FF2B5EF4-FFF2-40B4-BE49-F238E27FC236}">
                <a16:creationId xmlns:a16="http://schemas.microsoft.com/office/drawing/2014/main" id="{FC0CCA08-768A-4C89-90D7-79EDE29B46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608" y="1268760"/>
            <a:ext cx="4351213" cy="326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5506306"/>
      </p:ext>
    </p:extLst>
  </p:cSld>
  <p:clrMapOvr>
    <a:masterClrMapping/>
  </p:clrMapOvr>
  <mc:AlternateContent xmlns:mc="http://schemas.openxmlformats.org/markup-compatibility/2006" xmlns:p14="http://schemas.microsoft.com/office/powerpoint/2010/main">
    <mc:Choice Requires="p14">
      <p:transition spd="slow" p14:dur="2000" advTm="47775"/>
    </mc:Choice>
    <mc:Fallback xmlns="">
      <p:transition spd="slow" advTm="4777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标题 1"/>
          <p:cNvSpPr txBox="1"/>
          <p:nvPr/>
        </p:nvSpPr>
        <p:spPr bwMode="auto">
          <a:xfrm>
            <a:off x="1191" y="859439"/>
            <a:ext cx="9141619" cy="519252"/>
          </a:xfrm>
          <a:prstGeom prst="rect">
            <a:avLst/>
          </a:prstGeom>
          <a:noFill/>
          <a:ln w="9525">
            <a:noFill/>
            <a:miter lim="800000"/>
          </a:ln>
          <a:effectLst/>
        </p:spPr>
        <p:txBody>
          <a:bodyPr vert="horz" wrap="square" lIns="80060" tIns="40030" rIns="80060" bIns="40030" numCol="1" anchor="ctr" anchorCtr="0" compatLnSpc="1">
            <a:noAutofit/>
          </a:bodyPr>
          <a:lstStyle>
            <a:lvl1pPr algn="l" defTabSz="1068705" rtl="0" eaLnBrk="1" fontAlgn="base" hangingPunct="1">
              <a:lnSpc>
                <a:spcPts val="4000"/>
              </a:lnSpc>
              <a:spcBef>
                <a:spcPct val="0"/>
              </a:spcBef>
              <a:spcAft>
                <a:spcPct val="0"/>
              </a:spcAft>
              <a:defRPr lang="zh-CN" altLang="en-US" sz="3200" b="1" kern="1200" noProof="0" dirty="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2pPr>
            <a:lvl3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3pPr>
            <a:lvl4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4pPr>
            <a:lvl5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5pPr>
            <a:lvl6pPr marL="6096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6pPr>
            <a:lvl7pPr marL="12192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7pPr>
            <a:lvl8pPr marL="18288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8pPr>
            <a:lvl9pPr marL="24384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9pPr>
          </a:lstStyle>
          <a:p>
            <a:pPr lvl="0">
              <a:defRPr/>
            </a:pPr>
            <a:r>
              <a:rPr lang="zh-CN" altLang="en-US" sz="2099" dirty="0">
                <a:solidFill>
                  <a:srgbClr val="C00000"/>
                </a:solidFill>
              </a:rPr>
              <a:t>无处不在的优化计算需求</a:t>
            </a:r>
            <a:endParaRPr lang="zh-CN" altLang="en-US" sz="1500" dirty="0">
              <a:solidFill>
                <a:srgbClr val="C00000"/>
              </a:solidFill>
            </a:endParaRPr>
          </a:p>
        </p:txBody>
      </p:sp>
      <p:graphicFrame>
        <p:nvGraphicFramePr>
          <p:cNvPr id="61" name="表格 4"/>
          <p:cNvGraphicFramePr>
            <a:graphicFrameLocks noGrp="1"/>
          </p:cNvGraphicFramePr>
          <p:nvPr/>
        </p:nvGraphicFramePr>
        <p:xfrm>
          <a:off x="596825" y="1535509"/>
          <a:ext cx="7950351" cy="3844247"/>
        </p:xfrm>
        <a:graphic>
          <a:graphicData uri="http://schemas.openxmlformats.org/drawingml/2006/table">
            <a:tbl>
              <a:tblPr firstRow="1" bandRow="1">
                <a:tableStyleId>{10A1B5D5-9B99-4C35-A422-299274C87663}</a:tableStyleId>
              </a:tblPr>
              <a:tblGrid>
                <a:gridCol w="1064522">
                  <a:extLst>
                    <a:ext uri="{9D8B030D-6E8A-4147-A177-3AD203B41FA5}">
                      <a16:colId xmlns:a16="http://schemas.microsoft.com/office/drawing/2014/main" val="20000"/>
                    </a:ext>
                  </a:extLst>
                </a:gridCol>
                <a:gridCol w="4110385">
                  <a:extLst>
                    <a:ext uri="{9D8B030D-6E8A-4147-A177-3AD203B41FA5}">
                      <a16:colId xmlns:a16="http://schemas.microsoft.com/office/drawing/2014/main" val="20001"/>
                    </a:ext>
                  </a:extLst>
                </a:gridCol>
                <a:gridCol w="2775444">
                  <a:extLst>
                    <a:ext uri="{9D8B030D-6E8A-4147-A177-3AD203B41FA5}">
                      <a16:colId xmlns:a16="http://schemas.microsoft.com/office/drawing/2014/main" val="20002"/>
                    </a:ext>
                  </a:extLst>
                </a:gridCol>
              </a:tblGrid>
              <a:tr h="185823">
                <a:tc>
                  <a:txBody>
                    <a:bodyPr/>
                    <a:lstStyle/>
                    <a:p>
                      <a:pPr algn="ctr" fontAlgn="ctr"/>
                      <a:r>
                        <a:rPr lang="zh-CN" altLang="en-US" sz="1000" u="none" strike="noStrike" dirty="0">
                          <a:effectLst/>
                          <a:sym typeface="+mn-lt"/>
                        </a:rPr>
                        <a:t>行业</a:t>
                      </a:r>
                      <a:endParaRPr lang="zh-CN" altLang="en-US" sz="1000" b="0" i="0" u="none" strike="noStrike" dirty="0">
                        <a:effectLst/>
                        <a:latin typeface="+mn-lt"/>
                        <a:ea typeface="+mn-ea"/>
                        <a:cs typeface="+mn-ea"/>
                        <a:sym typeface="+mn-lt"/>
                      </a:endParaRPr>
                    </a:p>
                  </a:txBody>
                  <a:tcPr marL="6720" marR="6720" marT="6720" marB="0" anchor="ctr"/>
                </a:tc>
                <a:tc>
                  <a:txBody>
                    <a:bodyPr/>
                    <a:lstStyle/>
                    <a:p>
                      <a:pPr algn="ctr" fontAlgn="ctr"/>
                      <a:r>
                        <a:rPr lang="zh-CN" altLang="en-US" sz="1000" u="none" strike="noStrike" dirty="0">
                          <a:effectLst/>
                          <a:sym typeface="+mn-lt"/>
                        </a:rPr>
                        <a:t>典型问题</a:t>
                      </a:r>
                      <a:endParaRPr lang="zh-CN" altLang="en-US" sz="1000" b="0" i="0" u="none" strike="noStrike" dirty="0">
                        <a:effectLst/>
                        <a:latin typeface="+mn-lt"/>
                        <a:ea typeface="+mn-ea"/>
                        <a:cs typeface="+mn-ea"/>
                        <a:sym typeface="+mn-lt"/>
                      </a:endParaRPr>
                    </a:p>
                  </a:txBody>
                  <a:tcPr marL="6720" marR="6720" marT="6720" marB="0" anchor="ctr"/>
                </a:tc>
                <a:tc>
                  <a:txBody>
                    <a:bodyPr/>
                    <a:lstStyle/>
                    <a:p>
                      <a:pPr algn="ctr" fontAlgn="ctr"/>
                      <a:r>
                        <a:rPr lang="zh-CN" altLang="en-US" sz="1000" u="none" strike="noStrike" dirty="0">
                          <a:effectLst/>
                          <a:sym typeface="+mn-lt"/>
                        </a:rPr>
                        <a:t>优化计算任务</a:t>
                      </a:r>
                      <a:endParaRPr lang="zh-CN" altLang="en-US" sz="10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0"/>
                  </a:ext>
                </a:extLst>
              </a:tr>
              <a:tr h="262252">
                <a:tc>
                  <a:txBody>
                    <a:bodyPr/>
                    <a:lstStyle/>
                    <a:p>
                      <a:pPr algn="l" fontAlgn="ctr"/>
                      <a:r>
                        <a:rPr lang="zh-CN" altLang="en-US" sz="700" u="none" strike="noStrike" dirty="0">
                          <a:effectLst/>
                          <a:sym typeface="+mn-lt"/>
                        </a:rPr>
                        <a:t>制造业</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库存管理，供应链管理，生产排程，流水线设计，维护计划，产量预测，工业机器人动作设计，</a:t>
                      </a:r>
                      <a:r>
                        <a:rPr lang="en-US" altLang="zh-CN" sz="700" u="none" strike="noStrike" dirty="0">
                          <a:effectLst/>
                          <a:sym typeface="+mn-lt"/>
                        </a:rPr>
                        <a:t>AVG</a:t>
                      </a:r>
                      <a:endParaRPr lang="en-US" altLang="zh-CN"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切割、下料问题，生产排程，车间流水线优化</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1"/>
                  </a:ext>
                </a:extLst>
              </a:tr>
              <a:tr h="262252">
                <a:tc>
                  <a:txBody>
                    <a:bodyPr/>
                    <a:lstStyle/>
                    <a:p>
                      <a:pPr algn="l" fontAlgn="ctr"/>
                      <a:r>
                        <a:rPr lang="zh-CN" altLang="en-US" sz="700" u="none" strike="noStrike" dirty="0">
                          <a:effectLst/>
                          <a:sym typeface="+mn-lt"/>
                        </a:rPr>
                        <a:t>石油化工</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资源计划，收益管理，原油精炼工艺优化，原料配比优化，管网设计，人员排班，配送方案</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配比问题（</a:t>
                      </a:r>
                      <a:r>
                        <a:rPr lang="en-US" sz="700" u="none" strike="noStrike" dirty="0">
                          <a:effectLst/>
                          <a:sym typeface="+mn-lt"/>
                        </a:rPr>
                        <a:t>blending and mixing),VRP,</a:t>
                      </a:r>
                      <a:r>
                        <a:rPr lang="zh-CN" altLang="en-US" sz="700" u="none" strike="noStrike" dirty="0">
                          <a:effectLst/>
                          <a:sym typeface="+mn-lt"/>
                        </a:rPr>
                        <a:t>网络设计</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2"/>
                  </a:ext>
                </a:extLst>
              </a:tr>
              <a:tr h="260796">
                <a:tc>
                  <a:txBody>
                    <a:bodyPr/>
                    <a:lstStyle/>
                    <a:p>
                      <a:pPr algn="l" fontAlgn="ctr"/>
                      <a:r>
                        <a:rPr lang="zh-CN" altLang="en-US" sz="700" u="none" strike="noStrike" dirty="0">
                          <a:effectLst/>
                          <a:sym typeface="+mn-lt"/>
                        </a:rPr>
                        <a:t>能源</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发电机组优化，资源调度，运作管理，智能电网，定价，电网设计，能源、碳配额交易</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发电机组优化，网络设计，网络流，设施选址，二次指派</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3"/>
                  </a:ext>
                </a:extLst>
              </a:tr>
              <a:tr h="260796">
                <a:tc>
                  <a:txBody>
                    <a:bodyPr/>
                    <a:lstStyle/>
                    <a:p>
                      <a:pPr algn="l" fontAlgn="ctr"/>
                      <a:r>
                        <a:rPr lang="zh-CN" altLang="en-US" sz="700" u="none" strike="noStrike" dirty="0">
                          <a:effectLst/>
                          <a:sym typeface="+mn-lt"/>
                        </a:rPr>
                        <a:t>金融</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资产组合优化，对冲策略，风险管理，税务筹划，反欺诈，用户评级，资产定价</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资产组合优化，二次规划，锥优化</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4"/>
                  </a:ext>
                </a:extLst>
              </a:tr>
              <a:tr h="260796">
                <a:tc>
                  <a:txBody>
                    <a:bodyPr/>
                    <a:lstStyle/>
                    <a:p>
                      <a:pPr algn="l" fontAlgn="ctr"/>
                      <a:r>
                        <a:rPr lang="zh-CN" altLang="en-US" sz="700" u="none" strike="noStrike" dirty="0">
                          <a:effectLst/>
                          <a:sym typeface="+mn-lt"/>
                        </a:rPr>
                        <a:t>半导体</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生产计划，芯片布局优化，工艺优化，生产排程</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生产排程，车间流水线优化</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5"/>
                  </a:ext>
                </a:extLst>
              </a:tr>
              <a:tr h="262252">
                <a:tc>
                  <a:txBody>
                    <a:bodyPr/>
                    <a:lstStyle/>
                    <a:p>
                      <a:pPr algn="l" fontAlgn="ctr"/>
                      <a:r>
                        <a:rPr lang="zh-CN" altLang="en-US" sz="700" u="none" strike="noStrike" dirty="0">
                          <a:effectLst/>
                          <a:sym typeface="+mn-lt"/>
                        </a:rPr>
                        <a:t>航空、机场</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机组人员排班，航班计划，飞机维护计划，机场运作管理</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网络设计，多产品网络流，设施选址，装箱问题，护士排班问题</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6"/>
                  </a:ext>
                </a:extLst>
              </a:tr>
              <a:tr h="260796">
                <a:tc>
                  <a:txBody>
                    <a:bodyPr/>
                    <a:lstStyle/>
                    <a:p>
                      <a:pPr algn="l" fontAlgn="ctr"/>
                      <a:r>
                        <a:rPr lang="zh-CN" altLang="en-US" sz="700" u="none" strike="noStrike" dirty="0">
                          <a:effectLst/>
                          <a:sym typeface="+mn-lt"/>
                        </a:rPr>
                        <a:t>汽车企业</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零部件管理，原型设计，库存优化，生产运作管理，工程选址，配送优化</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设施选址，二次指派，生产排程</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7"/>
                  </a:ext>
                </a:extLst>
              </a:tr>
              <a:tr h="262252">
                <a:tc>
                  <a:txBody>
                    <a:bodyPr/>
                    <a:lstStyle/>
                    <a:p>
                      <a:pPr algn="l" fontAlgn="ctr"/>
                      <a:r>
                        <a:rPr lang="zh-CN" altLang="en-US" sz="700" u="none" strike="noStrike" dirty="0">
                          <a:effectLst/>
                          <a:sym typeface="+mn-lt"/>
                        </a:rPr>
                        <a:t>广告与市场营销</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搜索引擎排序优化，自动广告拍卖机制，客户行为分析，产品营销，库存管理，市场战略规划</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组合拍卖，线性回归，背包问题，集合覆盖问题</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8"/>
                  </a:ext>
                </a:extLst>
              </a:tr>
              <a:tr h="260796">
                <a:tc>
                  <a:txBody>
                    <a:bodyPr/>
                    <a:lstStyle/>
                    <a:p>
                      <a:pPr algn="l" fontAlgn="ctr"/>
                      <a:r>
                        <a:rPr lang="zh-CN" altLang="en-US" sz="700" u="none" strike="noStrike" dirty="0">
                          <a:effectLst/>
                          <a:sym typeface="+mn-lt"/>
                        </a:rPr>
                        <a:t>航天</a:t>
                      </a:r>
                      <a:r>
                        <a:rPr lang="en-US" altLang="zh-CN" sz="700" u="none" strike="noStrike" dirty="0">
                          <a:effectLst/>
                          <a:sym typeface="+mn-lt"/>
                        </a:rPr>
                        <a:t>&amp;</a:t>
                      </a:r>
                      <a:r>
                        <a:rPr lang="zh-CN" altLang="en-US" sz="700" u="none" strike="noStrike" dirty="0">
                          <a:effectLst/>
                          <a:sym typeface="+mn-lt"/>
                        </a:rPr>
                        <a:t>国防</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机器利用率优化，设备维护计划，成本控制，生产计划，供应保障</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en-US" altLang="zh-CN" sz="700" u="none" strike="noStrike" dirty="0">
                          <a:effectLst/>
                          <a:sym typeface="+mn-lt"/>
                        </a:rPr>
                        <a:t>VRP</a:t>
                      </a:r>
                      <a:r>
                        <a:rPr lang="zh-CN" altLang="en-US" sz="700" u="none" strike="noStrike" dirty="0">
                          <a:effectLst/>
                          <a:sym typeface="+mn-lt"/>
                        </a:rPr>
                        <a:t>，</a:t>
                      </a:r>
                      <a:r>
                        <a:rPr lang="en-US" altLang="zh-CN" sz="700" u="none" strike="noStrike" dirty="0">
                          <a:effectLst/>
                          <a:sym typeface="+mn-lt"/>
                        </a:rPr>
                        <a:t>TSP</a:t>
                      </a:r>
                      <a:r>
                        <a:rPr lang="zh-CN" altLang="en-US" sz="700" u="none" strike="noStrike" dirty="0">
                          <a:effectLst/>
                          <a:sym typeface="+mn-lt"/>
                        </a:rPr>
                        <a:t>，网络流，生产排程</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09"/>
                  </a:ext>
                </a:extLst>
              </a:tr>
              <a:tr h="260796">
                <a:tc>
                  <a:txBody>
                    <a:bodyPr/>
                    <a:lstStyle/>
                    <a:p>
                      <a:pPr algn="l" fontAlgn="ctr"/>
                      <a:r>
                        <a:rPr lang="zh-CN" altLang="en-US" sz="700" u="none" strike="noStrike" dirty="0">
                          <a:effectLst/>
                          <a:sym typeface="+mn-lt"/>
                        </a:rPr>
                        <a:t>医疗行业</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人员排班，院内排队系统，预约计划，人力、设备调度，器官捐赠匹配，库存管理</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护士排班问题，匹配问题</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10"/>
                  </a:ext>
                </a:extLst>
              </a:tr>
              <a:tr h="262252">
                <a:tc>
                  <a:txBody>
                    <a:bodyPr/>
                    <a:lstStyle/>
                    <a:p>
                      <a:pPr algn="l" fontAlgn="ctr"/>
                      <a:r>
                        <a:rPr lang="zh-CN" altLang="en-US" sz="700" u="none" strike="noStrike" dirty="0">
                          <a:effectLst/>
                          <a:sym typeface="+mn-lt"/>
                        </a:rPr>
                        <a:t>零售业</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商铺选址，布局设计，商品摆放，库存管理，定价优化，供应链管理，人员排班，商铺配送</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设施选址，二次指派，</a:t>
                      </a:r>
                      <a:r>
                        <a:rPr lang="en-US" altLang="zh-CN" sz="700" u="none" strike="noStrike" dirty="0">
                          <a:effectLst/>
                          <a:sym typeface="+mn-lt"/>
                        </a:rPr>
                        <a:t>VRP</a:t>
                      </a:r>
                      <a:r>
                        <a:rPr lang="zh-CN" altLang="en-US" sz="700" u="none" strike="noStrike" dirty="0">
                          <a:effectLst/>
                          <a:sym typeface="+mn-lt"/>
                        </a:rPr>
                        <a:t>，护士排班问题</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11"/>
                  </a:ext>
                </a:extLst>
              </a:tr>
              <a:tr h="260796">
                <a:tc>
                  <a:txBody>
                    <a:bodyPr/>
                    <a:lstStyle/>
                    <a:p>
                      <a:pPr algn="l" fontAlgn="ctr"/>
                      <a:r>
                        <a:rPr lang="zh-CN" altLang="en-US" sz="700" u="none" strike="noStrike" dirty="0">
                          <a:effectLst/>
                          <a:sym typeface="+mn-lt"/>
                        </a:rPr>
                        <a:t>政府</a:t>
                      </a:r>
                      <a:r>
                        <a:rPr lang="en-US" altLang="zh-CN" sz="700" u="none" strike="noStrike" dirty="0">
                          <a:effectLst/>
                          <a:sym typeface="+mn-lt"/>
                        </a:rPr>
                        <a:t>/</a:t>
                      </a:r>
                      <a:r>
                        <a:rPr lang="zh-CN" altLang="en-US" sz="700" u="none" strike="noStrike" dirty="0">
                          <a:effectLst/>
                          <a:sym typeface="+mn-lt"/>
                        </a:rPr>
                        <a:t>公共部门</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频段拍卖，交通优化，城市规划，经济计划，预算管理</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组合拍卖，网络流，设施选址，二次指派</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12"/>
                  </a:ext>
                </a:extLst>
              </a:tr>
              <a:tr h="260796">
                <a:tc>
                  <a:txBody>
                    <a:bodyPr/>
                    <a:lstStyle/>
                    <a:p>
                      <a:pPr algn="l" fontAlgn="ctr"/>
                      <a:r>
                        <a:rPr lang="zh-CN" altLang="en-US" sz="700" u="none" strike="noStrike" dirty="0">
                          <a:effectLst/>
                          <a:sym typeface="+mn-lt"/>
                        </a:rPr>
                        <a:t>芯片设计</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微架构搜索、逻辑综合、布局布线、测试验证、掩码计算</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zh-CN" altLang="en-US" sz="700" u="none" strike="noStrike" dirty="0">
                          <a:effectLst/>
                          <a:sym typeface="+mn-lt"/>
                        </a:rPr>
                        <a:t>参数优化、图优化、摆放</a:t>
                      </a:r>
                      <a:r>
                        <a:rPr lang="en-US" altLang="zh-CN" sz="700" u="none" strike="noStrike" dirty="0">
                          <a:effectLst/>
                          <a:sym typeface="+mn-lt"/>
                        </a:rPr>
                        <a:t>/</a:t>
                      </a:r>
                      <a:r>
                        <a:rPr lang="zh-CN" altLang="en-US" sz="700" u="none" strike="noStrike" dirty="0">
                          <a:effectLst/>
                          <a:sym typeface="+mn-lt"/>
                        </a:rPr>
                        <a:t>走线组合优化、形式化优化</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13"/>
                  </a:ext>
                </a:extLst>
              </a:tr>
              <a:tr h="260796">
                <a:tc>
                  <a:txBody>
                    <a:bodyPr/>
                    <a:lstStyle/>
                    <a:p>
                      <a:pPr algn="l" fontAlgn="ctr"/>
                      <a:r>
                        <a:rPr lang="en-US" altLang="zh-CN" sz="700" u="none" strike="noStrike" dirty="0">
                          <a:effectLst/>
                          <a:sym typeface="+mn-lt"/>
                        </a:rPr>
                        <a:t>…</a:t>
                      </a:r>
                      <a:endParaRPr lang="zh-CN" altLang="en-US" sz="700" b="1" i="0" u="none" strike="noStrike" dirty="0">
                        <a:effectLst/>
                        <a:latin typeface="+mn-lt"/>
                        <a:ea typeface="+mn-ea"/>
                        <a:cs typeface="+mn-ea"/>
                        <a:sym typeface="+mn-lt"/>
                      </a:endParaRPr>
                    </a:p>
                  </a:txBody>
                  <a:tcPr marL="6720" marR="6720" marT="6720" marB="0" anchor="ctr"/>
                </a:tc>
                <a:tc>
                  <a:txBody>
                    <a:bodyPr/>
                    <a:lstStyle/>
                    <a:p>
                      <a:pPr algn="l" fontAlgn="ctr"/>
                      <a:r>
                        <a:rPr lang="en-US" altLang="zh-CN" sz="700" u="none" strike="noStrike" dirty="0">
                          <a:effectLst/>
                          <a:sym typeface="+mn-lt"/>
                        </a:rPr>
                        <a:t>…</a:t>
                      </a:r>
                      <a:endParaRPr lang="zh-CN" altLang="en-US" sz="700" b="0" i="0" u="none" strike="noStrike" dirty="0">
                        <a:effectLst/>
                        <a:latin typeface="+mn-lt"/>
                        <a:ea typeface="+mn-ea"/>
                        <a:cs typeface="+mn-ea"/>
                        <a:sym typeface="+mn-lt"/>
                      </a:endParaRPr>
                    </a:p>
                  </a:txBody>
                  <a:tcPr marL="6720" marR="6720" marT="6720" marB="0" anchor="ctr"/>
                </a:tc>
                <a:tc>
                  <a:txBody>
                    <a:bodyPr/>
                    <a:lstStyle/>
                    <a:p>
                      <a:pPr algn="l" fontAlgn="ctr"/>
                      <a:r>
                        <a:rPr lang="en-US" altLang="zh-CN" sz="700" u="none" strike="noStrike" dirty="0">
                          <a:effectLst/>
                          <a:sym typeface="+mn-lt"/>
                        </a:rPr>
                        <a:t>…</a:t>
                      </a:r>
                      <a:endParaRPr lang="zh-CN" altLang="en-US" sz="700" b="0" i="0" u="none" strike="noStrike" dirty="0">
                        <a:effectLst/>
                        <a:latin typeface="+mn-lt"/>
                        <a:ea typeface="+mn-ea"/>
                        <a:cs typeface="+mn-ea"/>
                        <a:sym typeface="+mn-lt"/>
                      </a:endParaRPr>
                    </a:p>
                  </a:txBody>
                  <a:tcPr marL="6720" marR="6720" marT="6720" marB="0" anchor="ctr"/>
                </a:tc>
                <a:extLst>
                  <a:ext uri="{0D108BD9-81ED-4DB2-BD59-A6C34878D82A}">
                    <a16:rowId xmlns:a16="http://schemas.microsoft.com/office/drawing/2014/main" val="10014"/>
                  </a:ext>
                </a:extLst>
              </a:tr>
            </a:tbl>
          </a:graphicData>
        </a:graphic>
      </p:graphicFrame>
    </p:spTree>
  </p:cSld>
  <p:clrMapOvr>
    <a:masterClrMapping/>
  </p:clrMapOvr>
  <p:transition advClick="0"/>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标题 1"/>
          <p:cNvSpPr txBox="1"/>
          <p:nvPr/>
        </p:nvSpPr>
        <p:spPr bwMode="auto">
          <a:xfrm>
            <a:off x="1191" y="859439"/>
            <a:ext cx="9141619" cy="519252"/>
          </a:xfrm>
          <a:prstGeom prst="rect">
            <a:avLst/>
          </a:prstGeom>
          <a:noFill/>
          <a:ln w="9525">
            <a:noFill/>
            <a:miter lim="800000"/>
          </a:ln>
          <a:effectLst/>
        </p:spPr>
        <p:txBody>
          <a:bodyPr vert="horz" wrap="square" lIns="80060" tIns="40030" rIns="80060" bIns="40030" numCol="1" anchor="ctr" anchorCtr="0" compatLnSpc="1">
            <a:noAutofit/>
          </a:bodyPr>
          <a:lstStyle>
            <a:lvl1pPr algn="l" defTabSz="1068705" rtl="0" eaLnBrk="1" fontAlgn="base" hangingPunct="1">
              <a:lnSpc>
                <a:spcPts val="4000"/>
              </a:lnSpc>
              <a:spcBef>
                <a:spcPct val="0"/>
              </a:spcBef>
              <a:spcAft>
                <a:spcPct val="0"/>
              </a:spcAft>
              <a:defRPr lang="zh-CN" altLang="en-US" sz="3200" b="1" kern="1200" noProof="0" dirty="0">
                <a:solidFill>
                  <a:schemeClr val="tx2"/>
                </a:solidFill>
                <a:latin typeface="微软雅黑" panose="020B0503020204020204" pitchFamily="34" charset="-122"/>
                <a:ea typeface="微软雅黑" panose="020B0503020204020204" pitchFamily="34" charset="-122"/>
                <a:cs typeface="Arial" panose="020B0604020202020204" pitchFamily="34" charset="0"/>
              </a:defRPr>
            </a:lvl1pPr>
            <a:lvl2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2pPr>
            <a:lvl3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3pPr>
            <a:lvl4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4pPr>
            <a:lvl5pPr algn="l" defTabSz="1068705" rtl="0" eaLnBrk="0" fontAlgn="base" hangingPunct="0">
              <a:spcBef>
                <a:spcPct val="0"/>
              </a:spcBef>
              <a:spcAft>
                <a:spcPct val="0"/>
              </a:spcAft>
              <a:defRPr sz="4500">
                <a:solidFill>
                  <a:srgbClr val="990000"/>
                </a:solidFill>
                <a:latin typeface="FrutigerNext LT Medium" pitchFamily="34" charset="0"/>
                <a:ea typeface="宋体" panose="02010600030101010101" pitchFamily="2" charset="-122"/>
              </a:defRPr>
            </a:lvl5pPr>
            <a:lvl6pPr marL="6096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6pPr>
            <a:lvl7pPr marL="12192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7pPr>
            <a:lvl8pPr marL="18288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8pPr>
            <a:lvl9pPr marL="2438400" algn="l" defTabSz="1068705" rtl="0" fontAlgn="base">
              <a:spcBef>
                <a:spcPct val="0"/>
              </a:spcBef>
              <a:spcAft>
                <a:spcPct val="0"/>
              </a:spcAft>
              <a:defRPr sz="4500">
                <a:solidFill>
                  <a:srgbClr val="990000"/>
                </a:solidFill>
                <a:latin typeface="FrutigerNext LT Medium" pitchFamily="34" charset="0"/>
                <a:ea typeface="宋体" panose="02010600030101010101" pitchFamily="2" charset="-122"/>
              </a:defRPr>
            </a:lvl9pPr>
          </a:lstStyle>
          <a:p>
            <a:pPr lvl="0">
              <a:defRPr/>
            </a:pPr>
            <a:r>
              <a:rPr lang="zh-CN" altLang="en-US" sz="2099" dirty="0">
                <a:solidFill>
                  <a:srgbClr val="C00000"/>
                </a:solidFill>
              </a:rPr>
              <a:t>优化计算是智能决策的核心底座技术，市场空间巨大</a:t>
            </a:r>
            <a:endParaRPr lang="zh-CN" altLang="en-US" sz="1500" dirty="0">
              <a:solidFill>
                <a:srgbClr val="C00000"/>
              </a:solidFill>
            </a:endParaRPr>
          </a:p>
        </p:txBody>
      </p:sp>
      <p:sp>
        <p:nvSpPr>
          <p:cNvPr id="4" name="矩形 5"/>
          <p:cNvSpPr/>
          <p:nvPr/>
        </p:nvSpPr>
        <p:spPr>
          <a:xfrm>
            <a:off x="428266" y="5119338"/>
            <a:ext cx="8464214" cy="369332"/>
          </a:xfrm>
          <a:prstGeom prst="rect">
            <a:avLst/>
          </a:prstGeom>
          <a:solidFill>
            <a:sysClr val="window" lastClr="FFFFFF">
              <a:lumMod val="95000"/>
            </a:sysClr>
          </a:solidFill>
        </p:spPr>
        <p:txBody>
          <a:bodyPr wrap="square">
            <a:spAutoFit/>
          </a:bodyPr>
          <a:lstStyle/>
          <a:p>
            <a:pPr defTabSz="685617" eaLnBrk="0" fontAlgn="auto" hangingPunct="0">
              <a:spcBef>
                <a:spcPts val="0"/>
              </a:spcBef>
              <a:spcAft>
                <a:spcPts val="0"/>
              </a:spcAft>
              <a:defRPr/>
            </a:pPr>
            <a:r>
              <a:rPr lang="zh-CN" altLang="en-US" sz="900" kern="0" dirty="0">
                <a:solidFill>
                  <a:srgbClr val="C00000"/>
                </a:solidFill>
                <a:latin typeface="微软雅黑" panose="020B0503020204020204" pitchFamily="34" charset="-122"/>
                <a:ea typeface="微软雅黑" panose="020B0503020204020204" pitchFamily="34" charset="-122"/>
              </a:rPr>
              <a:t>智能决策可以为企业带来新的运营⽅式，在决策机制上降低对人的依赖，从而显著提高企业的收益增长速度，提升企业成长空间。</a:t>
            </a:r>
            <a:endParaRPr lang="en-US" altLang="zh-CN" sz="900" kern="0" dirty="0">
              <a:solidFill>
                <a:srgbClr val="C00000"/>
              </a:solidFill>
              <a:latin typeface="微软雅黑" panose="020B0503020204020204" pitchFamily="34" charset="-122"/>
              <a:ea typeface="微软雅黑" panose="020B0503020204020204" pitchFamily="34" charset="-122"/>
            </a:endParaRPr>
          </a:p>
          <a:p>
            <a:pPr defTabSz="685617" eaLnBrk="0" fontAlgn="auto" hangingPunct="0">
              <a:spcBef>
                <a:spcPts val="0"/>
              </a:spcBef>
              <a:spcAft>
                <a:spcPts val="0"/>
              </a:spcAft>
              <a:defRPr/>
            </a:pPr>
            <a:r>
              <a:rPr lang="zh-CN" altLang="en-US" sz="900" kern="0" dirty="0">
                <a:solidFill>
                  <a:srgbClr val="C00000"/>
                </a:solidFill>
                <a:latin typeface="微软雅黑" panose="020B0503020204020204" pitchFamily="34" charset="-122"/>
                <a:ea typeface="微软雅黑" panose="020B0503020204020204" pitchFamily="34" charset="-122"/>
              </a:rPr>
              <a:t>管理层最关心的大数据应用场景多数都可以使用智能决策技术进行赋能，未来通过智能决策机制可以在供应链及制造管理方面释放的价值空间高达</a:t>
            </a:r>
            <a:r>
              <a:rPr lang="en-US" altLang="zh-CN" sz="900" kern="0" dirty="0">
                <a:solidFill>
                  <a:srgbClr val="C00000"/>
                </a:solidFill>
                <a:latin typeface="微软雅黑" panose="020B0503020204020204" pitchFamily="34" charset="-122"/>
                <a:ea typeface="微软雅黑" panose="020B0503020204020204" pitchFamily="34" charset="-122"/>
              </a:rPr>
              <a:t>1.2-2</a:t>
            </a:r>
            <a:r>
              <a:rPr lang="zh-CN" altLang="en-US" sz="900" kern="0" dirty="0">
                <a:solidFill>
                  <a:srgbClr val="C00000"/>
                </a:solidFill>
                <a:latin typeface="微软雅黑" panose="020B0503020204020204" pitchFamily="34" charset="-122"/>
                <a:ea typeface="微软雅黑" panose="020B0503020204020204" pitchFamily="34" charset="-122"/>
              </a:rPr>
              <a:t>万亿美元。</a:t>
            </a:r>
          </a:p>
        </p:txBody>
      </p:sp>
      <p:pic>
        <p:nvPicPr>
          <p:cNvPr id="5" name="图片 2"/>
          <p:cNvPicPr>
            <a:picLocks noChangeAspect="1"/>
          </p:cNvPicPr>
          <p:nvPr/>
        </p:nvPicPr>
        <p:blipFill>
          <a:blip r:embed="rId3"/>
          <a:stretch>
            <a:fillRect/>
          </a:stretch>
        </p:blipFill>
        <p:spPr>
          <a:xfrm>
            <a:off x="416612" y="1517053"/>
            <a:ext cx="7917194" cy="3540436"/>
          </a:xfrm>
          <a:prstGeom prst="rect">
            <a:avLst/>
          </a:prstGeom>
        </p:spPr>
      </p:pic>
      <p:sp>
        <p:nvSpPr>
          <p:cNvPr id="2" name="Rectangle 1">
            <a:extLst>
              <a:ext uri="{FF2B5EF4-FFF2-40B4-BE49-F238E27FC236}">
                <a16:creationId xmlns:a16="http://schemas.microsoft.com/office/drawing/2014/main" id="{C341E14E-A64C-482A-87F9-BE6B30C3C7C7}"/>
              </a:ext>
            </a:extLst>
          </p:cNvPr>
          <p:cNvSpPr/>
          <p:nvPr/>
        </p:nvSpPr>
        <p:spPr>
          <a:xfrm>
            <a:off x="1115616" y="5998561"/>
            <a:ext cx="7218190" cy="369332"/>
          </a:xfrm>
          <a:prstGeom prst="rect">
            <a:avLst/>
          </a:prstGeom>
        </p:spPr>
        <p:txBody>
          <a:bodyPr wrap="square">
            <a:spAutoFit/>
          </a:bodyPr>
          <a:lstStyle/>
          <a:p>
            <a:pPr lvl="0">
              <a:defRPr/>
            </a:pPr>
            <a:r>
              <a:rPr lang="zh-CN" altLang="en-US" dirty="0">
                <a:solidFill>
                  <a:srgbClr val="C00000"/>
                </a:solidFill>
              </a:rPr>
              <a:t>企业</a:t>
            </a:r>
            <a:r>
              <a:rPr lang="en-US" altLang="zh-CN" dirty="0">
                <a:solidFill>
                  <a:srgbClr val="C00000"/>
                </a:solidFill>
              </a:rPr>
              <a:t>/</a:t>
            </a:r>
            <a:r>
              <a:rPr lang="zh-CN" altLang="en-US" dirty="0">
                <a:solidFill>
                  <a:srgbClr val="C00000"/>
                </a:solidFill>
              </a:rPr>
              <a:t>工业软件优化问题基本求解流程：密集的专业人力投入需求</a:t>
            </a:r>
            <a:endParaRPr lang="zh-CN" altLang="en-US" sz="1200" dirty="0">
              <a:solidFill>
                <a:srgbClr val="C00000"/>
              </a:solidFill>
            </a:endParaRPr>
          </a:p>
        </p:txBody>
      </p:sp>
    </p:spTree>
  </p:cSld>
  <p:clrMapOvr>
    <a:masterClrMapping/>
  </p:clrMapOvr>
  <p:transition advClick="0"/>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971600" y="1772816"/>
            <a:ext cx="8229600" cy="4525962"/>
          </a:xfrm>
        </p:spPr>
        <p:txBody>
          <a:bodyPr/>
          <a:lstStyle/>
          <a:p>
            <a:pPr marL="0" indent="0">
              <a:buNone/>
            </a:pPr>
            <a:endParaRPr lang="en-US" sz="1600" dirty="0"/>
          </a:p>
          <a:p>
            <a:r>
              <a:rPr lang="en-HK" sz="2000" dirty="0"/>
              <a:t>Evolutionary Algorithms </a:t>
            </a:r>
          </a:p>
          <a:p>
            <a:r>
              <a:rPr lang="en-HK" sz="2000" dirty="0"/>
              <a:t>Impossible Triangle in </a:t>
            </a:r>
            <a:r>
              <a:rPr lang="en-HK" sz="2000" dirty="0" err="1"/>
              <a:t>Alg</a:t>
            </a:r>
            <a:r>
              <a:rPr lang="en-HK" sz="2000" dirty="0"/>
              <a:t> Design </a:t>
            </a:r>
            <a:endParaRPr lang="en-US" sz="2000" dirty="0"/>
          </a:p>
          <a:p>
            <a:r>
              <a:rPr lang="en-HK" sz="2000" dirty="0"/>
              <a:t>Automatic Algorithm Design </a:t>
            </a:r>
            <a:endParaRPr lang="en-US" sz="2000" dirty="0"/>
          </a:p>
          <a:p>
            <a:r>
              <a:rPr lang="en-US" sz="2000" dirty="0"/>
              <a:t>Evolution of Heuristics </a:t>
            </a:r>
          </a:p>
          <a:p>
            <a:r>
              <a:rPr lang="en-US" sz="2000" dirty="0"/>
              <a:t>Conclusions</a:t>
            </a:r>
            <a:endParaRPr lang="en-US" sz="2400" dirty="0"/>
          </a:p>
          <a:p>
            <a:pPr marL="457200" lvl="1" indent="0">
              <a:buNone/>
            </a:pPr>
            <a:endParaRPr lang="en-US" sz="2400" dirty="0"/>
          </a:p>
          <a:p>
            <a:pPr marL="457200" lvl="1" indent="0">
              <a:buNone/>
            </a:pPr>
            <a:endParaRPr lang="en-US" sz="2400" dirty="0"/>
          </a:p>
          <a:p>
            <a:pPr marL="457200" lvl="1" indent="0">
              <a:buNone/>
            </a:pPr>
            <a:endParaRPr lang="en-US" sz="2400"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7</a:t>
            </a:fld>
            <a:r>
              <a:rPr lang="en-GB"/>
              <a:t>	</a:t>
            </a:r>
          </a:p>
        </p:txBody>
      </p:sp>
    </p:spTree>
    <p:custDataLst>
      <p:tags r:id="rId1"/>
    </p:custDataLst>
    <p:extLst>
      <p:ext uri="{BB962C8B-B14F-4D97-AF65-F5344CB8AC3E}">
        <p14:creationId xmlns:p14="http://schemas.microsoft.com/office/powerpoint/2010/main" val="964029754"/>
      </p:ext>
    </p:extLst>
  </p:cSld>
  <p:clrMapOvr>
    <a:masterClrMapping/>
  </p:clrMapOvr>
  <mc:AlternateContent xmlns:mc="http://schemas.openxmlformats.org/markup-compatibility/2006" xmlns:p14="http://schemas.microsoft.com/office/powerpoint/2010/main">
    <mc:Choice Requires="p14">
      <p:transition spd="slow" p14:dur="2000" advTm="47329"/>
    </mc:Choice>
    <mc:Fallback xmlns="">
      <p:transition spd="slow" advTm="47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863600"/>
          </a:xfrm>
        </p:spPr>
        <p:txBody>
          <a:bodyPr/>
          <a:lstStyle/>
          <a:p>
            <a:r>
              <a:rPr lang="en-HK" dirty="0"/>
              <a:t>Evolutionary Computation </a:t>
            </a:r>
            <a:endParaRPr lang="en-US" dirty="0"/>
          </a:p>
        </p:txBody>
      </p:sp>
      <p:sp>
        <p:nvSpPr>
          <p:cNvPr id="3" name="Content Placeholder 2"/>
          <p:cNvSpPr>
            <a:spLocks noGrp="1"/>
          </p:cNvSpPr>
          <p:nvPr>
            <p:ph idx="1"/>
          </p:nvPr>
        </p:nvSpPr>
        <p:spPr>
          <a:xfrm>
            <a:off x="539552" y="1054674"/>
            <a:ext cx="8424936" cy="4525962"/>
          </a:xfrm>
        </p:spPr>
        <p:txBody>
          <a:bodyPr/>
          <a:lstStyle/>
          <a:p>
            <a:pPr>
              <a:buClr>
                <a:srgbClr val="FFFF00"/>
              </a:buClr>
              <a:buSzPct val="80000"/>
              <a:buBlip>
                <a:blip r:embed="rId2"/>
              </a:buBlip>
            </a:pPr>
            <a:r>
              <a:rPr lang="en-US" altLang="en-US" sz="2000" dirty="0">
                <a:latin typeface="Times New Roman" panose="02020603050405020304" pitchFamily="18" charset="0"/>
                <a:cs typeface="Times New Roman" panose="02020603050405020304" pitchFamily="18" charset="0"/>
              </a:rPr>
              <a:t>Developed in 1940s (?), 1960s.  Popular after 1990s. </a:t>
            </a:r>
          </a:p>
          <a:p>
            <a:pPr eaLnBrk="1" hangingPunct="1">
              <a:buClr>
                <a:srgbClr val="FFFF00"/>
              </a:buClr>
              <a:buSzPct val="80000"/>
              <a:buBlip>
                <a:blip r:embed="rId2"/>
              </a:buBlip>
            </a:pPr>
            <a:endParaRPr lang="en-US" altLang="en-US" sz="2000"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r>
              <a:rPr lang="en-US" altLang="en-US" sz="2000" dirty="0">
                <a:latin typeface="Times New Roman" panose="02020603050405020304" pitchFamily="18" charset="0"/>
                <a:cs typeface="Times New Roman" panose="02020603050405020304" pitchFamily="18" charset="0"/>
              </a:rPr>
              <a:t>Early Names:  A. Turing,  J. Holland, K. </a:t>
            </a:r>
            <a:r>
              <a:rPr lang="en-US" altLang="en-US" sz="2000" dirty="0" err="1">
                <a:latin typeface="Times New Roman" panose="02020603050405020304" pitchFamily="18" charset="0"/>
                <a:cs typeface="Times New Roman" panose="02020603050405020304" pitchFamily="18" charset="0"/>
              </a:rPr>
              <a:t>DeJong</a:t>
            </a:r>
            <a:r>
              <a:rPr lang="en-US" altLang="en-US" sz="2000" dirty="0">
                <a:latin typeface="Times New Roman" panose="02020603050405020304" pitchFamily="18" charset="0"/>
                <a:cs typeface="Times New Roman" panose="02020603050405020304" pitchFamily="18" charset="0"/>
              </a:rPr>
              <a:t>, </a:t>
            </a:r>
          </a:p>
          <a:p>
            <a:pPr marL="0" indent="0" eaLnBrk="1" hangingPunct="1">
              <a:buClr>
                <a:srgbClr val="FFFF00"/>
              </a:buClr>
              <a:buSzPct val="80000"/>
              <a:buNone/>
            </a:pPr>
            <a:r>
              <a:rPr lang="en-US" altLang="en-US" sz="2000" dirty="0">
                <a:latin typeface="Times New Roman" panose="02020603050405020304" pitchFamily="18" charset="0"/>
                <a:cs typeface="Times New Roman" panose="02020603050405020304" pitchFamily="18" charset="0"/>
              </a:rPr>
              <a:t>     D. Goldberg, </a:t>
            </a:r>
            <a:r>
              <a:rPr lang="en-US" sz="2000" dirty="0">
                <a:latin typeface="Times New Roman" panose="02020603050405020304" pitchFamily="18" charset="0"/>
                <a:cs typeface="Times New Roman" panose="02020603050405020304" pitchFamily="18" charset="0"/>
              </a:rPr>
              <a:t> I. </a:t>
            </a:r>
            <a:r>
              <a:rPr lang="en-US" sz="2000" dirty="0" err="1">
                <a:latin typeface="Times New Roman" panose="02020603050405020304" pitchFamily="18" charset="0"/>
                <a:cs typeface="Times New Roman" panose="02020603050405020304" pitchFamily="18" charset="0"/>
              </a:rPr>
              <a:t>Rechenberg</a:t>
            </a:r>
            <a:r>
              <a:rPr lang="en-US" sz="2000" dirty="0">
                <a:latin typeface="Times New Roman" panose="02020603050405020304" pitchFamily="18" charset="0"/>
                <a:cs typeface="Times New Roman" panose="02020603050405020304" pitchFamily="18" charset="0"/>
              </a:rPr>
              <a:t>, HP </a:t>
            </a:r>
            <a:r>
              <a:rPr lang="en-US" sz="2000" dirty="0" err="1">
                <a:latin typeface="Times New Roman" panose="02020603050405020304" pitchFamily="18" charset="0"/>
                <a:cs typeface="Times New Roman" panose="02020603050405020304" pitchFamily="18" charset="0"/>
              </a:rPr>
              <a:t>Schwefel</a:t>
            </a:r>
            <a:r>
              <a:rPr lang="en-US" sz="2000" dirty="0">
                <a:latin typeface="Times New Roman" panose="02020603050405020304" pitchFamily="18" charset="0"/>
                <a:cs typeface="Times New Roman" panose="02020603050405020304" pitchFamily="18" charset="0"/>
              </a:rPr>
              <a:t>. ……</a:t>
            </a:r>
            <a:endParaRPr lang="en-US" altLang="en-US" sz="2000"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endParaRPr lang="en-US" sz="2000"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r>
              <a:rPr lang="en-US" sz="2000" dirty="0">
                <a:latin typeface="Times New Roman" panose="02020603050405020304" pitchFamily="18" charset="0"/>
                <a:cs typeface="Times New Roman" panose="02020603050405020304" pitchFamily="18" charset="0"/>
              </a:rPr>
              <a:t> Optimization algorithms inspired by biological </a:t>
            </a:r>
            <a:r>
              <a:rPr lang="en-US" sz="2000" b="1" dirty="0">
                <a:solidFill>
                  <a:srgbClr val="FF0000"/>
                </a:solidFill>
                <a:latin typeface="Times New Roman" panose="02020603050405020304" pitchFamily="18" charset="0"/>
                <a:cs typeface="Times New Roman" panose="02020603050405020304" pitchFamily="18" charset="0"/>
              </a:rPr>
              <a:t>evolution</a:t>
            </a:r>
          </a:p>
          <a:p>
            <a:pPr lvl="1" eaLnBrk="1" hangingPunct="1">
              <a:buClr>
                <a:srgbClr val="FFFF00"/>
              </a:buClr>
              <a:buSzPct val="80000"/>
            </a:pPr>
            <a:r>
              <a:rPr lang="en-US" sz="1800" i="1" dirty="0">
                <a:latin typeface="Times New Roman" panose="02020603050405020304" pitchFamily="18" charset="0"/>
                <a:cs typeface="Times New Roman" panose="02020603050405020304" pitchFamily="18" charset="0"/>
              </a:rPr>
              <a:t>Evolutionary Algorithms is not an optimizer”-Holland</a:t>
            </a:r>
          </a:p>
          <a:p>
            <a:pPr lvl="1" eaLnBrk="1" hangingPunct="1">
              <a:buClr>
                <a:srgbClr val="FFFF00"/>
              </a:buClr>
              <a:buSzPct val="80000"/>
            </a:pPr>
            <a:r>
              <a:rPr lang="en-US" sz="1800" i="1" dirty="0">
                <a:latin typeface="Times New Roman" panose="02020603050405020304" pitchFamily="18" charset="0"/>
                <a:cs typeface="Times New Roman" panose="02020603050405020304" pitchFamily="18" charset="0"/>
              </a:rPr>
              <a:t>Some modern EAs are not nature-inspired</a:t>
            </a:r>
            <a:r>
              <a:rPr lang="en-US" sz="1800" i="1" dirty="0">
                <a:solidFill>
                  <a:schemeClr val="tx1"/>
                </a:solidFill>
                <a:latin typeface="Times New Roman" panose="02020603050405020304" pitchFamily="18" charset="0"/>
                <a:cs typeface="Times New Roman" panose="02020603050405020304" pitchFamily="18" charset="0"/>
              </a:rPr>
              <a:t>.</a:t>
            </a:r>
            <a:r>
              <a:rPr lang="en-HK" sz="1800" i="1" dirty="0">
                <a:solidFill>
                  <a:srgbClr val="FF0000"/>
                </a:solidFill>
                <a:latin typeface="Times New Roman" panose="02020603050405020304" pitchFamily="18" charset="0"/>
                <a:cs typeface="Times New Roman" panose="02020603050405020304" pitchFamily="18" charset="0"/>
              </a:rPr>
              <a:t> </a:t>
            </a:r>
          </a:p>
          <a:p>
            <a:pPr marL="457200" lvl="1" indent="0" eaLnBrk="1" hangingPunct="1">
              <a:buClr>
                <a:srgbClr val="FFFF00"/>
              </a:buClr>
              <a:buSzPct val="80000"/>
              <a:buNone/>
            </a:pPr>
            <a:endParaRPr lang="en-HK" b="1" dirty="0">
              <a:solidFill>
                <a:srgbClr val="FF0000"/>
              </a:solidFill>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r>
              <a:rPr lang="en-US" sz="2000" b="1" dirty="0">
                <a:solidFill>
                  <a:srgbClr val="FF0000"/>
                </a:solidFill>
                <a:latin typeface="Times New Roman" panose="02020603050405020304" pitchFamily="18" charset="0"/>
                <a:cs typeface="Times New Roman" panose="02020603050405020304" pitchFamily="18" charset="0"/>
              </a:rPr>
              <a:t>Population</a:t>
            </a:r>
            <a:r>
              <a:rPr lang="en-US" sz="2000" dirty="0">
                <a:latin typeface="Times New Roman" panose="02020603050405020304" pitchFamily="18" charset="0"/>
                <a:cs typeface="Times New Roman" panose="02020603050405020304" pitchFamily="18" charset="0"/>
              </a:rPr>
              <a:t>-based ”trial and error” problem solvers</a:t>
            </a:r>
          </a:p>
          <a:p>
            <a:pPr lvl="1" eaLnBrk="1" hangingPunct="1">
              <a:buClr>
                <a:srgbClr val="FFFF00"/>
              </a:buClr>
              <a:buSzPct val="80000"/>
            </a:pPr>
            <a:r>
              <a:rPr lang="en-HK" dirty="0">
                <a:latin typeface="Times New Roman" panose="02020603050405020304" pitchFamily="18" charset="0"/>
                <a:cs typeface="Times New Roman" panose="02020603050405020304" pitchFamily="18" charset="0"/>
              </a:rPr>
              <a:t>Some EAs are not population-based (e.g. Estimation of Distribution </a:t>
            </a:r>
            <a:r>
              <a:rPr lang="en-HK" dirty="0" err="1">
                <a:latin typeface="Times New Roman" panose="02020603050405020304" pitchFamily="18" charset="0"/>
                <a:cs typeface="Times New Roman" panose="02020603050405020304" pitchFamily="18" charset="0"/>
              </a:rPr>
              <a:t>Alg</a:t>
            </a:r>
            <a:r>
              <a:rPr lang="en-HK" dirty="0">
                <a:latin typeface="Times New Roman" panose="02020603050405020304" pitchFamily="18" charset="0"/>
                <a:cs typeface="Times New Roman" panose="02020603050405020304" pitchFamily="18" charset="0"/>
              </a:rPr>
              <a:t>). </a:t>
            </a:r>
          </a:p>
          <a:p>
            <a:pPr lvl="1" eaLnBrk="1" hangingPunct="1">
              <a:buClr>
                <a:srgbClr val="FFFF00"/>
              </a:buClr>
              <a:buSzPct val="80000"/>
            </a:pPr>
            <a:endParaRPr lang="en-HK" dirty="0">
              <a:latin typeface="Times New Roman" panose="02020603050405020304" pitchFamily="18" charset="0"/>
              <a:cs typeface="Times New Roman" panose="02020603050405020304" pitchFamily="18" charset="0"/>
            </a:endParaRPr>
          </a:p>
          <a:p>
            <a:pPr eaLnBrk="1" hangingPunct="1">
              <a:buClr>
                <a:srgbClr val="FFFF00"/>
              </a:buClr>
              <a:buSzPct val="80000"/>
            </a:pPr>
            <a:r>
              <a:rPr lang="en-HK" sz="2000" dirty="0">
                <a:latin typeface="Times New Roman" panose="02020603050405020304" pitchFamily="18" charset="0"/>
                <a:cs typeface="Times New Roman" panose="02020603050405020304" pitchFamily="18" charset="0"/>
              </a:rPr>
              <a:t>A subarea of Computational Intelligence (CI)</a:t>
            </a:r>
          </a:p>
          <a:p>
            <a:pPr lvl="1" eaLnBrk="1" hangingPunct="1">
              <a:buClr>
                <a:srgbClr val="FFFF00"/>
              </a:buClr>
              <a:buSzPct val="80000"/>
            </a:pPr>
            <a:r>
              <a:rPr lang="en-HK" dirty="0">
                <a:latin typeface="Times New Roman" panose="02020603050405020304" pitchFamily="18" charset="0"/>
                <a:cs typeface="Times New Roman" panose="02020603050405020304" pitchFamily="18" charset="0"/>
              </a:rPr>
              <a:t>A subarea of optimization and heuristics!         </a:t>
            </a:r>
            <a:endParaRPr lang="en-US"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HK"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US"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endParaRPr lang="en-US"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HK"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US"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endParaRPr lang="en-HK" dirty="0">
              <a:latin typeface="Times New Roman" panose="02020603050405020304" pitchFamily="18" charset="0"/>
              <a:cs typeface="Times New Roman" panose="02020603050405020304" pitchFamily="18" charset="0"/>
            </a:endParaRPr>
          </a:p>
          <a:p>
            <a:pPr eaLnBrk="1" hangingPunct="1">
              <a:buClr>
                <a:srgbClr val="FFFF00"/>
              </a:buClr>
              <a:buSzPct val="80000"/>
              <a:buBlip>
                <a:blip r:embed="rId2"/>
              </a:buBlip>
            </a:pPr>
            <a:endParaRPr lang="en-US"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US" dirty="0">
              <a:latin typeface="Times New Roman" panose="02020603050405020304" pitchFamily="18" charset="0"/>
              <a:cs typeface="Times New Roman" panose="02020603050405020304" pitchFamily="18" charset="0"/>
            </a:endParaRPr>
          </a:p>
          <a:p>
            <a:pPr marL="0" indent="0" eaLnBrk="1" hangingPunct="1">
              <a:buClr>
                <a:srgbClr val="FFFF00"/>
              </a:buClr>
              <a:buSzPct val="80000"/>
              <a:buNone/>
            </a:pPr>
            <a:endParaRPr lang="en-US" dirty="0"/>
          </a:p>
        </p:txBody>
      </p:sp>
      <p:sp>
        <p:nvSpPr>
          <p:cNvPr id="4" name="Slide Number Placeholder 3"/>
          <p:cNvSpPr>
            <a:spLocks noGrp="1"/>
          </p:cNvSpPr>
          <p:nvPr>
            <p:ph type="sldNum" sz="quarter" idx="12"/>
          </p:nvPr>
        </p:nvSpPr>
        <p:spPr/>
        <p:txBody>
          <a:bodyPr/>
          <a:lstStyle/>
          <a:p>
            <a:pPr>
              <a:defRPr/>
            </a:pPr>
            <a:fld id="{9FEEDDC7-1821-409A-B657-D68E1847FA43}" type="slidenum">
              <a:rPr lang="en-GB" smtClean="0"/>
              <a:t>8</a:t>
            </a:fld>
            <a:r>
              <a:rPr lang="en-GB" dirty="0"/>
              <a:t>	</a:t>
            </a:r>
          </a:p>
        </p:txBody>
      </p:sp>
    </p:spTree>
    <p:extLst>
      <p:ext uri="{BB962C8B-B14F-4D97-AF65-F5344CB8AC3E}">
        <p14:creationId xmlns:p14="http://schemas.microsoft.com/office/powerpoint/2010/main" val="240347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9699" y="1346994"/>
            <a:ext cx="8785225" cy="4525962"/>
          </a:xfrm>
        </p:spPr>
        <p:txBody>
          <a:bodyPr/>
          <a:lstStyle/>
          <a:p>
            <a:pPr marL="0" indent="0">
              <a:buFont typeface="Wingdings" panose="05000000000000000000" pitchFamily="2" charset="2"/>
              <a:buNone/>
            </a:pPr>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buFontTx/>
              <a:buNone/>
            </a:pPr>
            <a:endParaRPr lang="en-GB" altLang="zh-CN" dirty="0">
              <a:ea typeface="宋体" panose="02010600030101010101" pitchFamily="2" charset="-122"/>
            </a:endParaRPr>
          </a:p>
          <a:p>
            <a:pPr marL="457200" lvl="1" indent="0"/>
            <a:endParaRPr lang="en-GB" altLang="zh-CN" dirty="0">
              <a:ea typeface="宋体" panose="02010600030101010101" pitchFamily="2" charset="-122"/>
            </a:endParaRPr>
          </a:p>
          <a:p>
            <a:pPr marL="457200" lvl="1" indent="0"/>
            <a:r>
              <a:rPr lang="en-GB" altLang="zh-CN" sz="1800" dirty="0">
                <a:ea typeface="宋体" panose="02010600030101010101" pitchFamily="2" charset="-122"/>
              </a:rPr>
              <a:t>    Population: a set of candidate solutions. </a:t>
            </a:r>
          </a:p>
          <a:p>
            <a:pPr marL="457200" lvl="1" indent="0"/>
            <a:r>
              <a:rPr lang="en-GB" altLang="zh-CN" sz="1800" dirty="0">
                <a:ea typeface="宋体" panose="02010600030101010101" pitchFamily="2" charset="-122"/>
              </a:rPr>
              <a:t>    Selection:  select fittest solutions to be parents for next generation.</a:t>
            </a:r>
          </a:p>
          <a:p>
            <a:pPr marL="457200" lvl="1" indent="0"/>
            <a:r>
              <a:rPr lang="en-GB" altLang="zh-CN" sz="1800" dirty="0">
                <a:ea typeface="宋体" panose="02010600030101010101" pitchFamily="2" charset="-122"/>
              </a:rPr>
              <a:t>    Crossover: mix two (three or many)  parent solutions to produce new solutions.  </a:t>
            </a:r>
          </a:p>
          <a:p>
            <a:pPr marL="457200" lvl="1" indent="0"/>
            <a:r>
              <a:rPr lang="en-GB" altLang="zh-CN" sz="1800" dirty="0">
                <a:ea typeface="宋体" panose="02010600030101010101" pitchFamily="2" charset="-122"/>
              </a:rPr>
              <a:t>    Mutation:    modify a parent solution to produce a new solution</a:t>
            </a:r>
            <a:r>
              <a:rPr lang="en-GB" altLang="zh-CN" dirty="0">
                <a:ea typeface="宋体" panose="02010600030101010101" pitchFamily="2" charset="-122"/>
              </a:rPr>
              <a:t>. </a:t>
            </a:r>
          </a:p>
          <a:p>
            <a:pPr marL="457200" lvl="1" indent="0">
              <a:buNone/>
            </a:pPr>
            <a:endParaRPr lang="en-GB" altLang="zh-CN" dirty="0">
              <a:ea typeface="宋体" panose="02010600030101010101" pitchFamily="2" charset="-122"/>
            </a:endParaRPr>
          </a:p>
        </p:txBody>
      </p:sp>
      <p:sp>
        <p:nvSpPr>
          <p:cNvPr id="16387" name="Title 1"/>
          <p:cNvSpPr>
            <a:spLocks noGrp="1"/>
          </p:cNvSpPr>
          <p:nvPr>
            <p:ph type="title"/>
          </p:nvPr>
        </p:nvSpPr>
        <p:spPr>
          <a:xfrm>
            <a:off x="538163" y="260350"/>
            <a:ext cx="8229600" cy="863600"/>
          </a:xfrm>
        </p:spPr>
        <p:txBody>
          <a:bodyPr/>
          <a:lstStyle/>
          <a:p>
            <a:r>
              <a:rPr lang="en-GB" altLang="en-US" sz="2400" dirty="0"/>
              <a:t>Evolutionary Algorithm (EA) </a:t>
            </a:r>
            <a:br>
              <a:rPr lang="en-GB" altLang="en-US" sz="2400" dirty="0"/>
            </a:br>
            <a:r>
              <a:rPr lang="en-GB" altLang="en-US" sz="2400" dirty="0"/>
              <a:t>=Population Based Iterative Search Method </a:t>
            </a:r>
            <a:br>
              <a:rPr lang="en-GB" altLang="en-US" sz="2400" dirty="0"/>
            </a:br>
            <a:endParaRPr lang="en-GB" altLang="en-US" sz="2400" dirty="0"/>
          </a:p>
        </p:txBody>
      </p:sp>
      <p:sp>
        <p:nvSpPr>
          <p:cNvPr id="16388" name="Slide Number Placeholder 3"/>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eaLnBrk="1" hangingPunct="1">
              <a:spcBef>
                <a:spcPct val="0"/>
              </a:spcBef>
              <a:buClrTx/>
              <a:buFontTx/>
              <a:buNone/>
            </a:pPr>
            <a:fld id="{64E2254A-48AD-4B3A-B288-1FF956910ECA}" type="slidenum">
              <a:rPr lang="en-GB" altLang="en-US" sz="1400">
                <a:solidFill>
                  <a:schemeClr val="tx1"/>
                </a:solidFill>
              </a:rPr>
              <a:t>9</a:t>
            </a:fld>
            <a:r>
              <a:rPr lang="en-GB" altLang="en-US" sz="1400">
                <a:solidFill>
                  <a:schemeClr val="tx1"/>
                </a:solidFill>
              </a:rPr>
              <a:t>	</a:t>
            </a:r>
          </a:p>
        </p:txBody>
      </p:sp>
      <p:sp>
        <p:nvSpPr>
          <p:cNvPr id="16389" name="TextBox 115"/>
          <p:cNvSpPr txBox="1">
            <a:spLocks noChangeArrowheads="1"/>
          </p:cNvSpPr>
          <p:nvPr/>
        </p:nvSpPr>
        <p:spPr bwMode="auto">
          <a:xfrm>
            <a:off x="2907506" y="1489076"/>
            <a:ext cx="32496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b="1" dirty="0">
                <a:solidFill>
                  <a:srgbClr val="0070C0"/>
                </a:solidFill>
              </a:rPr>
              <a:t>One iteration in a simple EA</a:t>
            </a:r>
          </a:p>
        </p:txBody>
      </p:sp>
      <p:grpSp>
        <p:nvGrpSpPr>
          <p:cNvPr id="2" name="Group 1"/>
          <p:cNvGrpSpPr/>
          <p:nvPr/>
        </p:nvGrpSpPr>
        <p:grpSpPr>
          <a:xfrm>
            <a:off x="284163" y="1978025"/>
            <a:ext cx="8766175" cy="2171700"/>
            <a:chOff x="284163" y="1978025"/>
            <a:chExt cx="8766175" cy="2171700"/>
          </a:xfrm>
        </p:grpSpPr>
        <p:sp>
          <p:nvSpPr>
            <p:cNvPr id="16390" name="Rounded Rectangle 4"/>
            <p:cNvSpPr>
              <a:spLocks noChangeArrowheads="1"/>
            </p:cNvSpPr>
            <p:nvPr/>
          </p:nvSpPr>
          <p:spPr bwMode="auto">
            <a:xfrm>
              <a:off x="993775" y="2419350"/>
              <a:ext cx="1508125" cy="1728788"/>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1" name="Right Arrow 5"/>
            <p:cNvSpPr>
              <a:spLocks noChangeArrowheads="1"/>
            </p:cNvSpPr>
            <p:nvPr/>
          </p:nvSpPr>
          <p:spPr bwMode="auto">
            <a:xfrm>
              <a:off x="2597150" y="3243263"/>
              <a:ext cx="1092200" cy="169862"/>
            </a:xfrm>
            <a:prstGeom prst="rightArrow">
              <a:avLst>
                <a:gd name="adj1" fmla="val 50000"/>
                <a:gd name="adj2" fmla="val 49981"/>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2" name="Oval 6"/>
            <p:cNvSpPr>
              <a:spLocks noChangeArrowheads="1"/>
            </p:cNvSpPr>
            <p:nvPr/>
          </p:nvSpPr>
          <p:spPr bwMode="auto">
            <a:xfrm>
              <a:off x="1920875" y="3295650"/>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3" name="Oval 7"/>
            <p:cNvSpPr>
              <a:spLocks noChangeArrowheads="1"/>
            </p:cNvSpPr>
            <p:nvPr/>
          </p:nvSpPr>
          <p:spPr bwMode="auto">
            <a:xfrm>
              <a:off x="1728788" y="33782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4" name="Oval 8"/>
            <p:cNvSpPr>
              <a:spLocks noChangeArrowheads="1"/>
            </p:cNvSpPr>
            <p:nvPr/>
          </p:nvSpPr>
          <p:spPr bwMode="auto">
            <a:xfrm>
              <a:off x="1633538" y="32908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5" name="Oval 9"/>
            <p:cNvSpPr>
              <a:spLocks noChangeArrowheads="1"/>
            </p:cNvSpPr>
            <p:nvPr/>
          </p:nvSpPr>
          <p:spPr bwMode="auto">
            <a:xfrm>
              <a:off x="1612900" y="33670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6" name="Oval 10"/>
            <p:cNvSpPr>
              <a:spLocks noChangeArrowheads="1"/>
            </p:cNvSpPr>
            <p:nvPr/>
          </p:nvSpPr>
          <p:spPr bwMode="auto">
            <a:xfrm>
              <a:off x="1647825" y="35194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7" name="Oval 11"/>
            <p:cNvSpPr>
              <a:spLocks noChangeArrowheads="1"/>
            </p:cNvSpPr>
            <p:nvPr/>
          </p:nvSpPr>
          <p:spPr bwMode="auto">
            <a:xfrm>
              <a:off x="1804988" y="34131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8" name="Oval 12"/>
            <p:cNvSpPr>
              <a:spLocks noChangeArrowheads="1"/>
            </p:cNvSpPr>
            <p:nvPr/>
          </p:nvSpPr>
          <p:spPr bwMode="auto">
            <a:xfrm>
              <a:off x="1804988" y="35560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399" name="Oval 14"/>
            <p:cNvSpPr>
              <a:spLocks noChangeArrowheads="1"/>
            </p:cNvSpPr>
            <p:nvPr/>
          </p:nvSpPr>
          <p:spPr bwMode="auto">
            <a:xfrm>
              <a:off x="1903413" y="34480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0" name="Oval 15"/>
            <p:cNvSpPr>
              <a:spLocks noChangeArrowheads="1"/>
            </p:cNvSpPr>
            <p:nvPr/>
          </p:nvSpPr>
          <p:spPr bwMode="auto">
            <a:xfrm>
              <a:off x="1758950" y="32702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1" name="Oval 16"/>
            <p:cNvSpPr>
              <a:spLocks noChangeArrowheads="1"/>
            </p:cNvSpPr>
            <p:nvPr/>
          </p:nvSpPr>
          <p:spPr bwMode="auto">
            <a:xfrm>
              <a:off x="1543050" y="34861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2" name="Oval 19"/>
            <p:cNvSpPr>
              <a:spLocks noChangeArrowheads="1"/>
            </p:cNvSpPr>
            <p:nvPr/>
          </p:nvSpPr>
          <p:spPr bwMode="auto">
            <a:xfrm>
              <a:off x="1830388" y="31972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3" name="Rounded Rectangle 21"/>
            <p:cNvSpPr>
              <a:spLocks noChangeArrowheads="1"/>
            </p:cNvSpPr>
            <p:nvPr/>
          </p:nvSpPr>
          <p:spPr bwMode="auto">
            <a:xfrm>
              <a:off x="3730625" y="2347913"/>
              <a:ext cx="1508125" cy="1728787"/>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4" name="Right Arrow 22"/>
            <p:cNvSpPr>
              <a:spLocks noChangeArrowheads="1"/>
            </p:cNvSpPr>
            <p:nvPr/>
          </p:nvSpPr>
          <p:spPr bwMode="auto">
            <a:xfrm>
              <a:off x="5243513" y="3170238"/>
              <a:ext cx="1209675" cy="185737"/>
            </a:xfrm>
            <a:prstGeom prst="rightArrow">
              <a:avLst>
                <a:gd name="adj1" fmla="val 50000"/>
                <a:gd name="adj2" fmla="val 50022"/>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5" name="Oval 23"/>
            <p:cNvSpPr>
              <a:spLocks noChangeArrowheads="1"/>
            </p:cNvSpPr>
            <p:nvPr/>
          </p:nvSpPr>
          <p:spPr bwMode="auto">
            <a:xfrm>
              <a:off x="4805363" y="3224213"/>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6" name="Oval 24"/>
            <p:cNvSpPr>
              <a:spLocks noChangeArrowheads="1"/>
            </p:cNvSpPr>
            <p:nvPr/>
          </p:nvSpPr>
          <p:spPr bwMode="auto">
            <a:xfrm>
              <a:off x="4613275" y="33051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7" name="Oval 25"/>
            <p:cNvSpPr>
              <a:spLocks noChangeArrowheads="1"/>
            </p:cNvSpPr>
            <p:nvPr/>
          </p:nvSpPr>
          <p:spPr bwMode="auto">
            <a:xfrm>
              <a:off x="4603750" y="3217863"/>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8" name="Oval 26"/>
            <p:cNvSpPr>
              <a:spLocks noChangeArrowheads="1"/>
            </p:cNvSpPr>
            <p:nvPr/>
          </p:nvSpPr>
          <p:spPr bwMode="auto">
            <a:xfrm>
              <a:off x="4497388" y="32956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09" name="Oval 27"/>
            <p:cNvSpPr>
              <a:spLocks noChangeArrowheads="1"/>
            </p:cNvSpPr>
            <p:nvPr/>
          </p:nvSpPr>
          <p:spPr bwMode="auto">
            <a:xfrm>
              <a:off x="4532313" y="3448050"/>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0" name="Oval 28"/>
            <p:cNvSpPr>
              <a:spLocks noChangeArrowheads="1"/>
            </p:cNvSpPr>
            <p:nvPr/>
          </p:nvSpPr>
          <p:spPr bwMode="auto">
            <a:xfrm>
              <a:off x="4775200" y="334168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1" name="Oval 29"/>
            <p:cNvSpPr>
              <a:spLocks noChangeArrowheads="1"/>
            </p:cNvSpPr>
            <p:nvPr/>
          </p:nvSpPr>
          <p:spPr bwMode="auto">
            <a:xfrm>
              <a:off x="4689475" y="34829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2" name="Oval 30"/>
            <p:cNvSpPr>
              <a:spLocks noChangeArrowheads="1"/>
            </p:cNvSpPr>
            <p:nvPr/>
          </p:nvSpPr>
          <p:spPr bwMode="auto">
            <a:xfrm>
              <a:off x="4787900" y="3376613"/>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3" name="Oval 31"/>
            <p:cNvSpPr>
              <a:spLocks noChangeArrowheads="1"/>
            </p:cNvSpPr>
            <p:nvPr/>
          </p:nvSpPr>
          <p:spPr bwMode="auto">
            <a:xfrm>
              <a:off x="4643438" y="31972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4" name="Oval 32"/>
            <p:cNvSpPr>
              <a:spLocks noChangeArrowheads="1"/>
            </p:cNvSpPr>
            <p:nvPr/>
          </p:nvSpPr>
          <p:spPr bwMode="auto">
            <a:xfrm>
              <a:off x="4427538" y="34131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5" name="Oval 33"/>
            <p:cNvSpPr>
              <a:spLocks noChangeArrowheads="1"/>
            </p:cNvSpPr>
            <p:nvPr/>
          </p:nvSpPr>
          <p:spPr bwMode="auto">
            <a:xfrm>
              <a:off x="4714875" y="31257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6" name="Oval 34"/>
            <p:cNvSpPr>
              <a:spLocks noChangeArrowheads="1"/>
            </p:cNvSpPr>
            <p:nvPr/>
          </p:nvSpPr>
          <p:spPr bwMode="auto">
            <a:xfrm>
              <a:off x="1920875" y="3079750"/>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7" name="Oval 35"/>
            <p:cNvSpPr>
              <a:spLocks noChangeArrowheads="1"/>
            </p:cNvSpPr>
            <p:nvPr/>
          </p:nvSpPr>
          <p:spPr bwMode="auto">
            <a:xfrm>
              <a:off x="1728788" y="31623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8" name="Oval 36"/>
            <p:cNvSpPr>
              <a:spLocks noChangeArrowheads="1"/>
            </p:cNvSpPr>
            <p:nvPr/>
          </p:nvSpPr>
          <p:spPr bwMode="auto">
            <a:xfrm>
              <a:off x="1633538" y="30749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19" name="Oval 37"/>
            <p:cNvSpPr>
              <a:spLocks noChangeArrowheads="1"/>
            </p:cNvSpPr>
            <p:nvPr/>
          </p:nvSpPr>
          <p:spPr bwMode="auto">
            <a:xfrm>
              <a:off x="1612900" y="31511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0" name="Oval 38"/>
            <p:cNvSpPr>
              <a:spLocks noChangeArrowheads="1"/>
            </p:cNvSpPr>
            <p:nvPr/>
          </p:nvSpPr>
          <p:spPr bwMode="auto">
            <a:xfrm>
              <a:off x="1647825" y="33035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1" name="Oval 39"/>
            <p:cNvSpPr>
              <a:spLocks noChangeArrowheads="1"/>
            </p:cNvSpPr>
            <p:nvPr/>
          </p:nvSpPr>
          <p:spPr bwMode="auto">
            <a:xfrm>
              <a:off x="1804988" y="319722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2" name="Oval 40"/>
            <p:cNvSpPr>
              <a:spLocks noChangeArrowheads="1"/>
            </p:cNvSpPr>
            <p:nvPr/>
          </p:nvSpPr>
          <p:spPr bwMode="auto">
            <a:xfrm>
              <a:off x="1804988" y="33401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3" name="Oval 41"/>
            <p:cNvSpPr>
              <a:spLocks noChangeArrowheads="1"/>
            </p:cNvSpPr>
            <p:nvPr/>
          </p:nvSpPr>
          <p:spPr bwMode="auto">
            <a:xfrm>
              <a:off x="1903413" y="32321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4" name="Oval 42"/>
            <p:cNvSpPr>
              <a:spLocks noChangeArrowheads="1"/>
            </p:cNvSpPr>
            <p:nvPr/>
          </p:nvSpPr>
          <p:spPr bwMode="auto">
            <a:xfrm>
              <a:off x="1758950" y="30543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5" name="Oval 43"/>
            <p:cNvSpPr>
              <a:spLocks noChangeArrowheads="1"/>
            </p:cNvSpPr>
            <p:nvPr/>
          </p:nvSpPr>
          <p:spPr bwMode="auto">
            <a:xfrm>
              <a:off x="1543050" y="32702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6" name="Oval 44"/>
            <p:cNvSpPr>
              <a:spLocks noChangeArrowheads="1"/>
            </p:cNvSpPr>
            <p:nvPr/>
          </p:nvSpPr>
          <p:spPr bwMode="auto">
            <a:xfrm>
              <a:off x="1830388" y="29813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7" name="Rounded Rectangle 45"/>
            <p:cNvSpPr>
              <a:spLocks noChangeArrowheads="1"/>
            </p:cNvSpPr>
            <p:nvPr/>
          </p:nvSpPr>
          <p:spPr bwMode="auto">
            <a:xfrm>
              <a:off x="6456363" y="2422525"/>
              <a:ext cx="1508125" cy="1727200"/>
            </a:xfrm>
            <a:prstGeom prst="roundRect">
              <a:avLst>
                <a:gd name="adj" fmla="val 16667"/>
              </a:avLst>
            </a:prstGeom>
            <a:noFill/>
            <a:ln w="9525" algn="ctr">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8" name="Oval 46"/>
            <p:cNvSpPr>
              <a:spLocks noChangeArrowheads="1"/>
            </p:cNvSpPr>
            <p:nvPr/>
          </p:nvSpPr>
          <p:spPr bwMode="auto">
            <a:xfrm>
              <a:off x="1903413" y="28638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29" name="Oval 47"/>
            <p:cNvSpPr>
              <a:spLocks noChangeArrowheads="1"/>
            </p:cNvSpPr>
            <p:nvPr/>
          </p:nvSpPr>
          <p:spPr bwMode="auto">
            <a:xfrm>
              <a:off x="1709738" y="29464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0" name="Oval 48"/>
            <p:cNvSpPr>
              <a:spLocks noChangeArrowheads="1"/>
            </p:cNvSpPr>
            <p:nvPr/>
          </p:nvSpPr>
          <p:spPr bwMode="auto">
            <a:xfrm>
              <a:off x="1614488" y="28590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1" name="Oval 49"/>
            <p:cNvSpPr>
              <a:spLocks noChangeArrowheads="1"/>
            </p:cNvSpPr>
            <p:nvPr/>
          </p:nvSpPr>
          <p:spPr bwMode="auto">
            <a:xfrm>
              <a:off x="1593850" y="2935288"/>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2" name="Oval 50"/>
            <p:cNvSpPr>
              <a:spLocks noChangeArrowheads="1"/>
            </p:cNvSpPr>
            <p:nvPr/>
          </p:nvSpPr>
          <p:spPr bwMode="auto">
            <a:xfrm>
              <a:off x="1628775" y="30876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3" name="Oval 51"/>
            <p:cNvSpPr>
              <a:spLocks noChangeArrowheads="1"/>
            </p:cNvSpPr>
            <p:nvPr/>
          </p:nvSpPr>
          <p:spPr bwMode="auto">
            <a:xfrm>
              <a:off x="1785938" y="29813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4" name="Oval 52"/>
            <p:cNvSpPr>
              <a:spLocks noChangeArrowheads="1"/>
            </p:cNvSpPr>
            <p:nvPr/>
          </p:nvSpPr>
          <p:spPr bwMode="auto">
            <a:xfrm>
              <a:off x="1871663" y="3122613"/>
              <a:ext cx="82550"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5" name="Oval 53"/>
            <p:cNvSpPr>
              <a:spLocks noChangeArrowheads="1"/>
            </p:cNvSpPr>
            <p:nvPr/>
          </p:nvSpPr>
          <p:spPr bwMode="auto">
            <a:xfrm>
              <a:off x="1884363" y="3016250"/>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6" name="Oval 54"/>
            <p:cNvSpPr>
              <a:spLocks noChangeArrowheads="1"/>
            </p:cNvSpPr>
            <p:nvPr/>
          </p:nvSpPr>
          <p:spPr bwMode="auto">
            <a:xfrm>
              <a:off x="1739900" y="28384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7" name="Oval 55"/>
            <p:cNvSpPr>
              <a:spLocks noChangeArrowheads="1"/>
            </p:cNvSpPr>
            <p:nvPr/>
          </p:nvSpPr>
          <p:spPr bwMode="auto">
            <a:xfrm>
              <a:off x="1524000" y="305435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8" name="Oval 56"/>
            <p:cNvSpPr>
              <a:spLocks noChangeArrowheads="1"/>
            </p:cNvSpPr>
            <p:nvPr/>
          </p:nvSpPr>
          <p:spPr bwMode="auto">
            <a:xfrm>
              <a:off x="1811338" y="2765425"/>
              <a:ext cx="82550"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39" name="Oval 79"/>
            <p:cNvSpPr>
              <a:spLocks noChangeArrowheads="1"/>
            </p:cNvSpPr>
            <p:nvPr/>
          </p:nvSpPr>
          <p:spPr bwMode="auto">
            <a:xfrm>
              <a:off x="7397750" y="3298825"/>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0" name="Oval 80"/>
            <p:cNvSpPr>
              <a:spLocks noChangeArrowheads="1"/>
            </p:cNvSpPr>
            <p:nvPr/>
          </p:nvSpPr>
          <p:spPr bwMode="auto">
            <a:xfrm>
              <a:off x="7205663" y="3379788"/>
              <a:ext cx="80962"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1" name="Oval 81"/>
            <p:cNvSpPr>
              <a:spLocks noChangeArrowheads="1"/>
            </p:cNvSpPr>
            <p:nvPr/>
          </p:nvSpPr>
          <p:spPr bwMode="auto">
            <a:xfrm>
              <a:off x="7110413" y="3292475"/>
              <a:ext cx="80962"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2" name="Oval 82"/>
            <p:cNvSpPr>
              <a:spLocks noChangeArrowheads="1"/>
            </p:cNvSpPr>
            <p:nvPr/>
          </p:nvSpPr>
          <p:spPr bwMode="auto">
            <a:xfrm>
              <a:off x="7089775" y="33686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3" name="Oval 83"/>
            <p:cNvSpPr>
              <a:spLocks noChangeArrowheads="1"/>
            </p:cNvSpPr>
            <p:nvPr/>
          </p:nvSpPr>
          <p:spPr bwMode="auto">
            <a:xfrm>
              <a:off x="7124700" y="3521075"/>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4" name="Oval 84"/>
            <p:cNvSpPr>
              <a:spLocks noChangeArrowheads="1"/>
            </p:cNvSpPr>
            <p:nvPr/>
          </p:nvSpPr>
          <p:spPr bwMode="auto">
            <a:xfrm>
              <a:off x="7281863" y="34163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5" name="Oval 85"/>
            <p:cNvSpPr>
              <a:spLocks noChangeArrowheads="1"/>
            </p:cNvSpPr>
            <p:nvPr/>
          </p:nvSpPr>
          <p:spPr bwMode="auto">
            <a:xfrm>
              <a:off x="7281863" y="3557588"/>
              <a:ext cx="80962"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6" name="Oval 86"/>
            <p:cNvSpPr>
              <a:spLocks noChangeArrowheads="1"/>
            </p:cNvSpPr>
            <p:nvPr/>
          </p:nvSpPr>
          <p:spPr bwMode="auto">
            <a:xfrm>
              <a:off x="7380288" y="3451225"/>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7" name="Oval 87"/>
            <p:cNvSpPr>
              <a:spLocks noChangeArrowheads="1"/>
            </p:cNvSpPr>
            <p:nvPr/>
          </p:nvSpPr>
          <p:spPr bwMode="auto">
            <a:xfrm>
              <a:off x="7235825" y="32718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8" name="Oval 88"/>
            <p:cNvSpPr>
              <a:spLocks noChangeArrowheads="1"/>
            </p:cNvSpPr>
            <p:nvPr/>
          </p:nvSpPr>
          <p:spPr bwMode="auto">
            <a:xfrm>
              <a:off x="7019925" y="34877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49" name="Oval 89"/>
            <p:cNvSpPr>
              <a:spLocks noChangeArrowheads="1"/>
            </p:cNvSpPr>
            <p:nvPr/>
          </p:nvSpPr>
          <p:spPr bwMode="auto">
            <a:xfrm>
              <a:off x="7307263" y="320040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0" name="Oval 90"/>
            <p:cNvSpPr>
              <a:spLocks noChangeArrowheads="1"/>
            </p:cNvSpPr>
            <p:nvPr/>
          </p:nvSpPr>
          <p:spPr bwMode="auto">
            <a:xfrm>
              <a:off x="7397750" y="32273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1" name="Oval 91"/>
            <p:cNvSpPr>
              <a:spLocks noChangeArrowheads="1"/>
            </p:cNvSpPr>
            <p:nvPr/>
          </p:nvSpPr>
          <p:spPr bwMode="auto">
            <a:xfrm>
              <a:off x="7291388" y="33083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2" name="Oval 92"/>
            <p:cNvSpPr>
              <a:spLocks noChangeArrowheads="1"/>
            </p:cNvSpPr>
            <p:nvPr/>
          </p:nvSpPr>
          <p:spPr bwMode="auto">
            <a:xfrm>
              <a:off x="7110413" y="322103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3" name="Oval 93"/>
            <p:cNvSpPr>
              <a:spLocks noChangeArrowheads="1"/>
            </p:cNvSpPr>
            <p:nvPr/>
          </p:nvSpPr>
          <p:spPr bwMode="auto">
            <a:xfrm>
              <a:off x="7089775" y="32972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4" name="Oval 94"/>
            <p:cNvSpPr>
              <a:spLocks noChangeArrowheads="1"/>
            </p:cNvSpPr>
            <p:nvPr/>
          </p:nvSpPr>
          <p:spPr bwMode="auto">
            <a:xfrm>
              <a:off x="7124700" y="34496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5" name="Oval 95"/>
            <p:cNvSpPr>
              <a:spLocks noChangeArrowheads="1"/>
            </p:cNvSpPr>
            <p:nvPr/>
          </p:nvSpPr>
          <p:spPr bwMode="auto">
            <a:xfrm>
              <a:off x="7281863" y="33448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6" name="Oval 96"/>
            <p:cNvSpPr>
              <a:spLocks noChangeArrowheads="1"/>
            </p:cNvSpPr>
            <p:nvPr/>
          </p:nvSpPr>
          <p:spPr bwMode="auto">
            <a:xfrm>
              <a:off x="7281863" y="34861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7" name="Oval 97"/>
            <p:cNvSpPr>
              <a:spLocks noChangeArrowheads="1"/>
            </p:cNvSpPr>
            <p:nvPr/>
          </p:nvSpPr>
          <p:spPr bwMode="auto">
            <a:xfrm>
              <a:off x="7380288" y="33797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8" name="Oval 98"/>
            <p:cNvSpPr>
              <a:spLocks noChangeArrowheads="1"/>
            </p:cNvSpPr>
            <p:nvPr/>
          </p:nvSpPr>
          <p:spPr bwMode="auto">
            <a:xfrm>
              <a:off x="7235825" y="32004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59" name="Oval 99"/>
            <p:cNvSpPr>
              <a:spLocks noChangeArrowheads="1"/>
            </p:cNvSpPr>
            <p:nvPr/>
          </p:nvSpPr>
          <p:spPr bwMode="auto">
            <a:xfrm>
              <a:off x="7019925" y="34163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0" name="Oval 100"/>
            <p:cNvSpPr>
              <a:spLocks noChangeArrowheads="1"/>
            </p:cNvSpPr>
            <p:nvPr/>
          </p:nvSpPr>
          <p:spPr bwMode="auto">
            <a:xfrm>
              <a:off x="7307263" y="31289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1" name="Oval 101"/>
            <p:cNvSpPr>
              <a:spLocks noChangeArrowheads="1"/>
            </p:cNvSpPr>
            <p:nvPr/>
          </p:nvSpPr>
          <p:spPr bwMode="auto">
            <a:xfrm>
              <a:off x="7397750" y="3443288"/>
              <a:ext cx="82550"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2" name="Oval 102"/>
            <p:cNvSpPr>
              <a:spLocks noChangeArrowheads="1"/>
            </p:cNvSpPr>
            <p:nvPr/>
          </p:nvSpPr>
          <p:spPr bwMode="auto">
            <a:xfrm>
              <a:off x="7205663" y="35242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3" name="Oval 103"/>
            <p:cNvSpPr>
              <a:spLocks noChangeArrowheads="1"/>
            </p:cNvSpPr>
            <p:nvPr/>
          </p:nvSpPr>
          <p:spPr bwMode="auto">
            <a:xfrm>
              <a:off x="7110413" y="343693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4" name="Oval 104"/>
            <p:cNvSpPr>
              <a:spLocks noChangeArrowheads="1"/>
            </p:cNvSpPr>
            <p:nvPr/>
          </p:nvSpPr>
          <p:spPr bwMode="auto">
            <a:xfrm>
              <a:off x="7089775" y="35131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5" name="Oval 105"/>
            <p:cNvSpPr>
              <a:spLocks noChangeArrowheads="1"/>
            </p:cNvSpPr>
            <p:nvPr/>
          </p:nvSpPr>
          <p:spPr bwMode="auto">
            <a:xfrm>
              <a:off x="7124700" y="3665538"/>
              <a:ext cx="80963" cy="87312"/>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6" name="Oval 106"/>
            <p:cNvSpPr>
              <a:spLocks noChangeArrowheads="1"/>
            </p:cNvSpPr>
            <p:nvPr/>
          </p:nvSpPr>
          <p:spPr bwMode="auto">
            <a:xfrm>
              <a:off x="7281863" y="35607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7" name="Oval 107"/>
            <p:cNvSpPr>
              <a:spLocks noChangeArrowheads="1"/>
            </p:cNvSpPr>
            <p:nvPr/>
          </p:nvSpPr>
          <p:spPr bwMode="auto">
            <a:xfrm>
              <a:off x="7281863" y="3702050"/>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8" name="Oval 108"/>
            <p:cNvSpPr>
              <a:spLocks noChangeArrowheads="1"/>
            </p:cNvSpPr>
            <p:nvPr/>
          </p:nvSpPr>
          <p:spPr bwMode="auto">
            <a:xfrm>
              <a:off x="7380288" y="3595688"/>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69" name="Oval 109"/>
            <p:cNvSpPr>
              <a:spLocks noChangeArrowheads="1"/>
            </p:cNvSpPr>
            <p:nvPr/>
          </p:nvSpPr>
          <p:spPr bwMode="auto">
            <a:xfrm>
              <a:off x="7235825" y="3416300"/>
              <a:ext cx="80963"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0" name="Oval 110"/>
            <p:cNvSpPr>
              <a:spLocks noChangeArrowheads="1"/>
            </p:cNvSpPr>
            <p:nvPr/>
          </p:nvSpPr>
          <p:spPr bwMode="auto">
            <a:xfrm>
              <a:off x="7019925" y="3632200"/>
              <a:ext cx="80963" cy="87313"/>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1" name="Oval 111"/>
            <p:cNvSpPr>
              <a:spLocks noChangeArrowheads="1"/>
            </p:cNvSpPr>
            <p:nvPr/>
          </p:nvSpPr>
          <p:spPr bwMode="auto">
            <a:xfrm>
              <a:off x="7307263" y="3344863"/>
              <a:ext cx="80962" cy="85725"/>
            </a:xfrm>
            <a:prstGeom prst="ellipse">
              <a:avLst/>
            </a:prstGeom>
            <a:solidFill>
              <a:schemeClr val="accent1"/>
            </a:solidFill>
            <a:ln w="9525" algn="ctr">
              <a:solidFill>
                <a:schemeClr val="tx1"/>
              </a:solidFill>
              <a:round/>
            </a:ln>
          </p:spPr>
          <p:txBody>
            <a:bodyPr wrap="none" anchor="ct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endParaRPr lang="en-US" altLang="en-US" sz="1800">
                <a:solidFill>
                  <a:schemeClr val="tx1"/>
                </a:solidFill>
              </a:endParaRPr>
            </a:p>
          </p:txBody>
        </p:sp>
        <p:sp>
          <p:nvSpPr>
            <p:cNvPr id="16472" name="TextBox 113"/>
            <p:cNvSpPr txBox="1">
              <a:spLocks noChangeArrowheads="1"/>
            </p:cNvSpPr>
            <p:nvPr/>
          </p:nvSpPr>
          <p:spPr bwMode="auto">
            <a:xfrm>
              <a:off x="2540000" y="2700338"/>
              <a:ext cx="11906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600">
                  <a:solidFill>
                    <a:schemeClr val="tx1"/>
                  </a:solidFill>
                </a:rPr>
                <a:t>Selection</a:t>
              </a:r>
            </a:p>
          </p:txBody>
        </p:sp>
        <p:sp>
          <p:nvSpPr>
            <p:cNvPr id="16473" name="TextBox 114"/>
            <p:cNvSpPr txBox="1">
              <a:spLocks noChangeArrowheads="1"/>
            </p:cNvSpPr>
            <p:nvPr/>
          </p:nvSpPr>
          <p:spPr bwMode="auto">
            <a:xfrm>
              <a:off x="5251450" y="2492375"/>
              <a:ext cx="12985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400">
                  <a:solidFill>
                    <a:schemeClr val="tx1"/>
                  </a:solidFill>
                </a:rPr>
                <a:t>Crossover</a:t>
              </a:r>
            </a:p>
            <a:p>
              <a:pPr algn="ctr" eaLnBrk="1" hangingPunct="1">
                <a:spcBef>
                  <a:spcPct val="0"/>
                </a:spcBef>
                <a:buClrTx/>
                <a:buFontTx/>
                <a:buNone/>
              </a:pPr>
              <a:r>
                <a:rPr lang="en-GB" altLang="en-US" sz="1400">
                  <a:solidFill>
                    <a:schemeClr val="tx1"/>
                  </a:solidFill>
                </a:rPr>
                <a:t>Mutation</a:t>
              </a:r>
            </a:p>
            <a:p>
              <a:pPr algn="ctr" eaLnBrk="1" hangingPunct="1">
                <a:spcBef>
                  <a:spcPct val="0"/>
                </a:spcBef>
                <a:buClrTx/>
                <a:buFontTx/>
                <a:buNone/>
              </a:pPr>
              <a:r>
                <a:rPr lang="en-GB" altLang="en-US" sz="1400">
                  <a:solidFill>
                    <a:schemeClr val="tx1"/>
                  </a:solidFill>
                </a:rPr>
                <a:t>……</a:t>
              </a:r>
            </a:p>
          </p:txBody>
        </p:sp>
        <p:sp>
          <p:nvSpPr>
            <p:cNvPr id="16474" name="TextBox 117"/>
            <p:cNvSpPr txBox="1">
              <a:spLocks noChangeArrowheads="1"/>
            </p:cNvSpPr>
            <p:nvPr/>
          </p:nvSpPr>
          <p:spPr bwMode="auto">
            <a:xfrm>
              <a:off x="284163" y="1978025"/>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dirty="0">
                  <a:solidFill>
                    <a:schemeClr val="tx1"/>
                  </a:solidFill>
                </a:rPr>
                <a:t>Population at generation t</a:t>
              </a:r>
            </a:p>
          </p:txBody>
        </p:sp>
        <p:sp>
          <p:nvSpPr>
            <p:cNvPr id="16475" name="TextBox 120"/>
            <p:cNvSpPr txBox="1">
              <a:spLocks noChangeArrowheads="1"/>
            </p:cNvSpPr>
            <p:nvPr/>
          </p:nvSpPr>
          <p:spPr bwMode="auto">
            <a:xfrm>
              <a:off x="5973763" y="1989138"/>
              <a:ext cx="30765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a:solidFill>
                    <a:schemeClr val="tx1"/>
                  </a:solidFill>
                </a:rPr>
                <a:t>Population at generation t+1</a:t>
              </a:r>
            </a:p>
          </p:txBody>
        </p:sp>
        <p:sp>
          <p:nvSpPr>
            <p:cNvPr id="16476" name="TextBox 121"/>
            <p:cNvSpPr txBox="1">
              <a:spLocks noChangeArrowheads="1"/>
            </p:cNvSpPr>
            <p:nvPr/>
          </p:nvSpPr>
          <p:spPr bwMode="auto">
            <a:xfrm>
              <a:off x="3802063" y="1987550"/>
              <a:ext cx="1274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FF0000"/>
                </a:buClr>
                <a:buFont typeface="Wingdings" panose="05000000000000000000" pitchFamily="2" charset="2"/>
                <a:buChar char="q"/>
                <a:defRPr sz="2400">
                  <a:solidFill>
                    <a:srgbClr val="0000CC"/>
                  </a:solidFill>
                  <a:latin typeface="Arial" panose="020B0604020202020204" pitchFamily="34" charset="0"/>
                  <a:cs typeface="Arial" panose="020B0604020202020204" pitchFamily="34" charset="0"/>
                </a:defRPr>
              </a:lvl1pPr>
              <a:lvl2pPr marL="742950" indent="-285750" eaLnBrk="0" hangingPunct="0">
                <a:spcBef>
                  <a:spcPct val="20000"/>
                </a:spcBef>
                <a:buChar char="o"/>
                <a:defRPr sz="2000">
                  <a:solidFill>
                    <a:srgbClr val="0000CC"/>
                  </a:solidFill>
                  <a:latin typeface="Arial" panose="020B0604020202020204" pitchFamily="34" charset="0"/>
                  <a:cs typeface="Arial" panose="020B0604020202020204" pitchFamily="34" charset="0"/>
                </a:defRPr>
              </a:lvl2pPr>
              <a:lvl3pPr marL="1143000" indent="-228600" eaLnBrk="0" hangingPunct="0">
                <a:spcBef>
                  <a:spcPct val="20000"/>
                </a:spcBef>
                <a:buFont typeface="Wingdings" panose="05000000000000000000" pitchFamily="2" charset="2"/>
                <a:buChar char="ü"/>
                <a:defRPr sz="2000">
                  <a:solidFill>
                    <a:srgbClr val="0000CC"/>
                  </a:solidFill>
                  <a:latin typeface="Arial" panose="020B0604020202020204" pitchFamily="34" charset="0"/>
                  <a:cs typeface="Arial" panose="020B0604020202020204" pitchFamily="34" charset="0"/>
                </a:defRPr>
              </a:lvl3pPr>
              <a:lvl4pPr marL="1600200" indent="-228600" eaLnBrk="0" hangingPunct="0">
                <a:spcBef>
                  <a:spcPct val="20000"/>
                </a:spcBef>
                <a:buFont typeface="Wingdings" panose="05000000000000000000" pitchFamily="2" charset="2"/>
                <a:buChar char="§"/>
                <a:defRPr sz="2000">
                  <a:solidFill>
                    <a:srgbClr val="0000CC"/>
                  </a:solidFill>
                  <a:latin typeface="Arial" panose="020B0604020202020204" pitchFamily="34" charset="0"/>
                  <a:cs typeface="Arial" panose="020B0604020202020204" pitchFamily="34" charset="0"/>
                </a:defRPr>
              </a:lvl4pPr>
              <a:lvl5pPr marL="2057400" indent="-228600" eaLnBrk="0" hangingPunct="0">
                <a:spcBef>
                  <a:spcPct val="20000"/>
                </a:spcBef>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Ø"/>
                <a:defRPr sz="2000">
                  <a:solidFill>
                    <a:srgbClr val="0000CC"/>
                  </a:solidFill>
                  <a:latin typeface="Courier New" panose="02070309020205020404" pitchFamily="49" charset="0"/>
                  <a:cs typeface="Arial" panose="020B0604020202020204" pitchFamily="34" charset="0"/>
                </a:defRPr>
              </a:lvl9pPr>
            </a:lstStyle>
            <a:p>
              <a:pPr algn="ctr" eaLnBrk="1" hangingPunct="1">
                <a:spcBef>
                  <a:spcPct val="0"/>
                </a:spcBef>
                <a:buClrTx/>
                <a:buFontTx/>
                <a:buNone/>
              </a:pPr>
              <a:r>
                <a:rPr lang="en-GB" altLang="en-US" sz="1800">
                  <a:solidFill>
                    <a:schemeClr val="tx1"/>
                  </a:solidFill>
                </a:rPr>
                <a:t>Parent Set</a:t>
              </a:r>
            </a:p>
          </p:txBody>
        </p:sp>
      </p:grpSp>
    </p:spTree>
    <p:extLst>
      <p:ext uri="{BB962C8B-B14F-4D97-AF65-F5344CB8AC3E}">
        <p14:creationId xmlns:p14="http://schemas.microsoft.com/office/powerpoint/2010/main" val="2596242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7|9.3|6.2|14.2|7.9"/>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TIMING" val="|3.7|9.3|6.2|14.2|7.9"/>
</p:tagLst>
</file>

<file path=ppt/tags/tag3.xml><?xml version="1.0" encoding="utf-8"?>
<p:tagLst xmlns:a="http://schemas.openxmlformats.org/drawingml/2006/main" xmlns:r="http://schemas.openxmlformats.org/officeDocument/2006/relationships" xmlns:p="http://schemas.openxmlformats.org/presentationml/2006/main">
  <p:tag name="TIMING" val="|3.7|9.3|6.2|14.2|7.9"/>
</p:tagLst>
</file>

<file path=ppt/tags/tag4.xml><?xml version="1.0" encoding="utf-8"?>
<p:tagLst xmlns:a="http://schemas.openxmlformats.org/drawingml/2006/main" xmlns:r="http://schemas.openxmlformats.org/officeDocument/2006/relationships" xmlns:p="http://schemas.openxmlformats.org/presentationml/2006/main">
  <p:tag name="TIMING" val="|3.7|9.3|6.2|14.2|7.9"/>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rtlCol="0"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en-GB" sz="1800" b="0" i="0" u="none" strike="noStrike" cap="none" normalizeH="0" baseline="0" smtClean="0">
            <a:ln>
              <a:noFill/>
            </a:ln>
            <a:solidFill>
              <a:schemeClr val="tx1"/>
            </a:solidFill>
            <a:effectLst/>
            <a:latin typeface="Arial" panose="020B0604020202020204" pitchFamily="34" charset="0"/>
            <a:cs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1ec8becb-4437-45c8-b9c0-0151ad3292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00B87D8BFAD547915D0A0E027AAEB6" ma:contentTypeVersion="16" ma:contentTypeDescription="Create a new document." ma:contentTypeScope="" ma:versionID="2a456faba52f5409a947ec47817ef47d">
  <xsd:schema xmlns:xsd="http://www.w3.org/2001/XMLSchema" xmlns:xs="http://www.w3.org/2001/XMLSchema" xmlns:p="http://schemas.microsoft.com/office/2006/metadata/properties" xmlns:ns3="1ec8becb-4437-45c8-b9c0-0151ad32923f" xmlns:ns4="7eee06ce-01fa-40ce-a5bb-4932003d99ed" targetNamespace="http://schemas.microsoft.com/office/2006/metadata/properties" ma:root="true" ma:fieldsID="3e1de820834225482e118e394786b051" ns3:_="" ns4:_="">
    <xsd:import namespace="1ec8becb-4437-45c8-b9c0-0151ad32923f"/>
    <xsd:import namespace="7eee06ce-01fa-40ce-a5bb-4932003d99ed"/>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ObjectDetectorVersions" minOccurs="0"/>
                <xsd:element ref="ns3:MediaServiceAutoTags" minOccurs="0"/>
                <xsd:element ref="ns3:MediaLengthInSeconds" minOccurs="0"/>
                <xsd:element ref="ns3:MediaServiceLocation" minOccurs="0"/>
                <xsd:element ref="ns3:MediaServiceGenerationTime" minOccurs="0"/>
                <xsd:element ref="ns3:MediaServiceEventHashCode" minOccurs="0"/>
                <xsd:element ref="ns3:MediaServiceOCR" minOccurs="0"/>
                <xsd:element ref="ns3:MediaServiceSystemTags" minOccurs="0"/>
                <xsd:element ref="ns3:_activity" minOccurs="0"/>
                <xsd:element ref="ns4:SharedWithUsers" minOccurs="0"/>
                <xsd:element ref="ns4:SharedWithDetails" minOccurs="0"/>
                <xsd:element ref="ns4:SharingHintHash"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c8becb-4437-45c8-b9c0-0151ad3292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AutoTags" ma:index="12" nillable="true" ma:displayName="Tags" ma:internalName="MediaServiceAutoTag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Location" ma:index="14" nillable="true" ma:displayName="Location" ma:indexed="true" ma:internalName="MediaServiceLocatio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SystemTags" ma:index="18" nillable="true" ma:displayName="MediaServiceSystemTags" ma:hidden="true" ma:internalName="MediaServiceSystemTags" ma:readOnly="true">
      <xsd:simpleType>
        <xsd:restriction base="dms:Note"/>
      </xsd:simpleType>
    </xsd:element>
    <xsd:element name="_activity" ma:index="19" nillable="true" ma:displayName="_activity" ma:hidden="true" ma:internalName="_activity">
      <xsd:simpleType>
        <xsd:restriction base="dms:Note"/>
      </xsd:simple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eee06ce-01fa-40ce-a5bb-4932003d99ed" elementFormDefault="qualified">
    <xsd:import namespace="http://schemas.microsoft.com/office/2006/documentManagement/types"/>
    <xsd:import namespace="http://schemas.microsoft.com/office/infopath/2007/PartnerControls"/>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element name="SharingHintHash" ma:index="2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D81B384-1F26-4433-A62A-07FF7237732A}">
  <ds:schemaRefs>
    <ds:schemaRef ds:uri="7eee06ce-01fa-40ce-a5bb-4932003d99ed"/>
    <ds:schemaRef ds:uri="http://schemas.microsoft.com/office/infopath/2007/PartnerControls"/>
    <ds:schemaRef ds:uri="http://purl.org/dc/dcmitype/"/>
    <ds:schemaRef ds:uri="http://purl.org/dc/elements/1.1/"/>
    <ds:schemaRef ds:uri="http://schemas.microsoft.com/office/2006/documentManagement/types"/>
    <ds:schemaRef ds:uri="http://www.w3.org/XML/1998/namespace"/>
    <ds:schemaRef ds:uri="http://purl.org/dc/terms/"/>
    <ds:schemaRef ds:uri="http://schemas.microsoft.com/office/2006/metadata/properties"/>
    <ds:schemaRef ds:uri="http://schemas.openxmlformats.org/package/2006/metadata/core-properties"/>
    <ds:schemaRef ds:uri="1ec8becb-4437-45c8-b9c0-0151ad32923f"/>
  </ds:schemaRefs>
</ds:datastoreItem>
</file>

<file path=customXml/itemProps2.xml><?xml version="1.0" encoding="utf-8"?>
<ds:datastoreItem xmlns:ds="http://schemas.openxmlformats.org/officeDocument/2006/customXml" ds:itemID="{F4BDF87F-1194-4D5B-8BA3-6EDCA17B26A3}">
  <ds:schemaRefs>
    <ds:schemaRef ds:uri="http://schemas.microsoft.com/sharepoint/v3/contenttype/forms"/>
  </ds:schemaRefs>
</ds:datastoreItem>
</file>

<file path=customXml/itemProps3.xml><?xml version="1.0" encoding="utf-8"?>
<ds:datastoreItem xmlns:ds="http://schemas.openxmlformats.org/officeDocument/2006/customXml" ds:itemID="{64F09EC9-B1FE-4A80-AC97-ABDEAAC7A3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c8becb-4437-45c8-b9c0-0151ad32923f"/>
    <ds:schemaRef ds:uri="7eee06ce-01fa-40ce-a5bb-4932003d99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112884</TotalTime>
  <Words>3741</Words>
  <Application>Microsoft Office PowerPoint</Application>
  <PresentationFormat>On-screen Show (4:3)</PresentationFormat>
  <Paragraphs>455</Paragraphs>
  <Slides>33</Slides>
  <Notes>12</Notes>
  <HiddenSlides>3</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33</vt:i4>
      </vt:variant>
    </vt:vector>
  </HeadingPairs>
  <TitlesOfParts>
    <vt:vector size="44" baseType="lpstr">
      <vt:lpstr>等线</vt:lpstr>
      <vt:lpstr>FrutigerNext LT Medium</vt:lpstr>
      <vt:lpstr>微软雅黑</vt:lpstr>
      <vt:lpstr>宋体</vt:lpstr>
      <vt:lpstr>Arial</vt:lpstr>
      <vt:lpstr>Calibri</vt:lpstr>
      <vt:lpstr>Cambria Math</vt:lpstr>
      <vt:lpstr>Courier New</vt:lpstr>
      <vt:lpstr>Times New Roman</vt:lpstr>
      <vt:lpstr>Wingdings</vt:lpstr>
      <vt:lpstr>Default Design</vt:lpstr>
      <vt:lpstr>LLM + Evolutionary Search for  Automatic Algorithm Design (EC: From Binary Vectors to Thoughts)</vt:lpstr>
      <vt:lpstr>PowerPoint Presentation</vt:lpstr>
      <vt:lpstr>PowerPoint Presentation</vt:lpstr>
      <vt:lpstr>Optimization and Learning Group </vt:lpstr>
      <vt:lpstr>PowerPoint Presentation</vt:lpstr>
      <vt:lpstr>PowerPoint Presentation</vt:lpstr>
      <vt:lpstr>Outline</vt:lpstr>
      <vt:lpstr>Evolutionary Computation </vt:lpstr>
      <vt:lpstr>Evolutionary Algorithm (EA)  =Population Based Iterative Search Method  </vt:lpstr>
      <vt:lpstr>PowerPoint Presentation</vt:lpstr>
      <vt:lpstr>Solution Representation in EC</vt:lpstr>
      <vt:lpstr>Evolutionary Alg vs Traditional Opt Alg</vt:lpstr>
      <vt:lpstr>Outline</vt:lpstr>
      <vt:lpstr>Impossible triangle for NP-complete problems</vt:lpstr>
      <vt:lpstr>ε-approximation algorithm</vt:lpstr>
      <vt:lpstr>甘蔗没有两条甜 for any instances</vt:lpstr>
      <vt:lpstr>Some instance subsets may be much easier</vt:lpstr>
      <vt:lpstr>Outline</vt:lpstr>
      <vt:lpstr>Algorithm Design</vt:lpstr>
      <vt:lpstr>Traditional Design vs  AI-assisted Design </vt:lpstr>
      <vt:lpstr>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Conclusions </vt:lpstr>
    </vt:vector>
  </TitlesOfParts>
  <Company>University of Essex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RM-MEDA and MOEA/D: Two New Multiobjective Evolutionary Algorithms</dc:title>
  <dc:creator>qzhang</dc:creator>
  <cp:lastModifiedBy>Qingfu ZHANG</cp:lastModifiedBy>
  <cp:revision>1612</cp:revision>
  <cp:lastPrinted>2017-05-22T13:01:00Z</cp:lastPrinted>
  <dcterms:created xsi:type="dcterms:W3CDTF">2007-03-21T09:39:00Z</dcterms:created>
  <dcterms:modified xsi:type="dcterms:W3CDTF">2024-10-25T07:42:48Z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2052-11.1.0.9912</vt:lpwstr>
  </property>
  <property fmtid="{D5CDD505-2E9C-101B-9397-08002B2CF9AE}" pid="3" name="ContentTypeId">
    <vt:lpwstr>0x0101001700B87D8BFAD547915D0A0E027AAEB6</vt:lpwstr>
  </property>
</Properties>
</file>